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Inter Heavy" panose="020B0604020202020204" charset="0"/>
      <p:regular r:id="rId24"/>
    </p:embeddedFont>
    <p:embeddedFont>
      <p:font typeface="Inter Medium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pitchFamily="34" charset="0"/>
      <p:regular r:id="rId30"/>
      <p:bold r:id="rId31"/>
    </p:embeddedFont>
    <p:embeddedFont>
      <p:font typeface="RQND Pro" panose="020B0604020202020204" charset="0"/>
      <p:regular r:id="rId32"/>
    </p:embeddedFont>
    <p:embeddedFont>
      <p:font typeface="Sansation" panose="020B0604020202020204"/>
      <p:regular r:id="rId33"/>
    </p:embeddedFont>
    <p:embeddedFont>
      <p:font typeface="Sansation Bold" panose="020B06040202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>
        <p:scale>
          <a:sx n="35" d="100"/>
          <a:sy n="35" d="100"/>
        </p:scale>
        <p:origin x="1204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l'exemple ci-dessous, nous cherchons à classer un point (étoile noire) parmi trois catégories : frelon, guêpe, et abeille. Chaque SVM fait un duel entre deux catégories, et la classe qui remporte le plus de duels est choisie. Ici, l’étoile est classée comme "frelon", car cette catégorie a remporté le plus de comparaisons.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Ne convient pas à des jeux de données plus volumineux, car le temps d’entraînement avec les SVM peut être long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2.sv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Desktop/Jupter/SVM/pratique-svm%20(2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3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7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10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svg"/><Relationship Id="rId7" Type="http://schemas.openxmlformats.org/officeDocument/2006/relationships/image" Target="../media/image3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6.sv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0001">
            <a:off x="9545992" y="952724"/>
            <a:ext cx="11321543" cy="10245996"/>
          </a:xfrm>
          <a:custGeom>
            <a:avLst/>
            <a:gdLst/>
            <a:ahLst/>
            <a:cxnLst/>
            <a:rect l="l" t="t" r="r" b="b"/>
            <a:pathLst>
              <a:path w="11321543" h="10245996">
                <a:moveTo>
                  <a:pt x="0" y="0"/>
                </a:moveTo>
                <a:lnTo>
                  <a:pt x="11321543" y="0"/>
                </a:lnTo>
                <a:lnTo>
                  <a:pt x="11321543" y="10245996"/>
                </a:lnTo>
                <a:lnTo>
                  <a:pt x="0" y="10245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646272"/>
            <a:ext cx="10894093" cy="20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8022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SUPPORT VECTOR MACHINE</a:t>
            </a:r>
          </a:p>
        </p:txBody>
      </p:sp>
      <p:sp>
        <p:nvSpPr>
          <p:cNvPr id="5" name="Freeform 5"/>
          <p:cNvSpPr/>
          <p:nvPr/>
        </p:nvSpPr>
        <p:spPr>
          <a:xfrm>
            <a:off x="17176967" y="9212684"/>
            <a:ext cx="446794" cy="667972"/>
          </a:xfrm>
          <a:custGeom>
            <a:avLst/>
            <a:gdLst/>
            <a:ahLst/>
            <a:cxnLst/>
            <a:rect l="l" t="t" r="r" b="b"/>
            <a:pathLst>
              <a:path w="446794" h="667972">
                <a:moveTo>
                  <a:pt x="0" y="0"/>
                </a:moveTo>
                <a:lnTo>
                  <a:pt x="446795" y="0"/>
                </a:lnTo>
                <a:lnTo>
                  <a:pt x="446795" y="667971"/>
                </a:lnTo>
                <a:lnTo>
                  <a:pt x="0" y="667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601990" y="6032859"/>
            <a:ext cx="8598966" cy="0"/>
          </a:xfrm>
          <a:prstGeom prst="line">
            <a:avLst/>
          </a:prstGeom>
          <a:ln w="857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2069795" y="3185715"/>
            <a:ext cx="6065348" cy="6081373"/>
          </a:xfrm>
          <a:custGeom>
            <a:avLst/>
            <a:gdLst/>
            <a:ahLst/>
            <a:cxnLst/>
            <a:rect l="l" t="t" r="r" b="b"/>
            <a:pathLst>
              <a:path w="6065348" h="6081373">
                <a:moveTo>
                  <a:pt x="0" y="0"/>
                </a:moveTo>
                <a:lnTo>
                  <a:pt x="6065348" y="0"/>
                </a:lnTo>
                <a:lnTo>
                  <a:pt x="6065348" y="6081373"/>
                </a:lnTo>
                <a:lnTo>
                  <a:pt x="0" y="6081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52050" y="363980"/>
            <a:ext cx="2771711" cy="2240710"/>
          </a:xfrm>
          <a:custGeom>
            <a:avLst/>
            <a:gdLst/>
            <a:ahLst/>
            <a:cxnLst/>
            <a:rect l="l" t="t" r="r" b="b"/>
            <a:pathLst>
              <a:path w="2771711" h="2240710">
                <a:moveTo>
                  <a:pt x="0" y="0"/>
                </a:moveTo>
                <a:lnTo>
                  <a:pt x="2771712" y="0"/>
                </a:lnTo>
                <a:lnTo>
                  <a:pt x="2771712" y="2240710"/>
                </a:lnTo>
                <a:lnTo>
                  <a:pt x="0" y="22407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5413" y="377802"/>
            <a:ext cx="1984679" cy="2307583"/>
          </a:xfrm>
          <a:custGeom>
            <a:avLst/>
            <a:gdLst/>
            <a:ahLst/>
            <a:cxnLst/>
            <a:rect l="l" t="t" r="r" b="b"/>
            <a:pathLst>
              <a:path w="1984679" h="2307583">
                <a:moveTo>
                  <a:pt x="0" y="0"/>
                </a:moveTo>
                <a:lnTo>
                  <a:pt x="1984679" y="0"/>
                </a:lnTo>
                <a:lnTo>
                  <a:pt x="1984679" y="2307583"/>
                </a:lnTo>
                <a:lnTo>
                  <a:pt x="0" y="2307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3536" y="7123364"/>
            <a:ext cx="4613112" cy="128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b="1" dirty="0" err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Préparé</a:t>
            </a:r>
            <a:r>
              <a:rPr lang="en-US" sz="363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par :</a:t>
            </a:r>
          </a:p>
          <a:p>
            <a:pPr algn="l">
              <a:lnSpc>
                <a:spcPts val="5095"/>
              </a:lnSpc>
            </a:pPr>
            <a:endParaRPr lang="en-US" sz="3639" b="1" dirty="0">
              <a:solidFill>
                <a:srgbClr val="5E17EB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01473" y="297305"/>
            <a:ext cx="6884652" cy="23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Université Sultan Moulay Slimane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Faculté Polydisciplinaire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Beni Mellal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Master STRI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536" y="7855882"/>
            <a:ext cx="5753106" cy="95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750" lvl="1" indent="-295375" algn="l">
              <a:lnSpc>
                <a:spcPts val="3830"/>
              </a:lnSpc>
              <a:buFont typeface="Arial"/>
              <a:buChar char="•"/>
            </a:pPr>
            <a:r>
              <a:rPr lang="en-US" sz="273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BAHAE EDDINE HANBALI</a:t>
            </a:r>
          </a:p>
          <a:p>
            <a:pPr marL="590750" lvl="1" indent="-295375" algn="l">
              <a:lnSpc>
                <a:spcPts val="3830"/>
              </a:lnSpc>
              <a:buFont typeface="Arial"/>
              <a:buChar char="•"/>
            </a:pPr>
            <a:r>
              <a:rPr lang="en-US" sz="273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NAJEM AALLOU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33019" y="7123364"/>
            <a:ext cx="4613112" cy="63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Encadré par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33019" y="7890632"/>
            <a:ext cx="5753106" cy="46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750" lvl="1" indent="-295375" algn="l">
              <a:lnSpc>
                <a:spcPts val="3830"/>
              </a:lnSpc>
              <a:buFont typeface="Arial"/>
              <a:buChar char="•"/>
            </a:pPr>
            <a:r>
              <a:rPr lang="en-US" sz="273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PR. FAROUK OUATIK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528" y="531721"/>
            <a:ext cx="986503" cy="993958"/>
          </a:xfrm>
          <a:custGeom>
            <a:avLst/>
            <a:gdLst/>
            <a:ahLst/>
            <a:cxnLst/>
            <a:rect l="l" t="t" r="r" b="b"/>
            <a:pathLst>
              <a:path w="986503" h="993958">
                <a:moveTo>
                  <a:pt x="0" y="0"/>
                </a:moveTo>
                <a:lnTo>
                  <a:pt x="986503" y="0"/>
                </a:lnTo>
                <a:lnTo>
                  <a:pt x="986503" y="993958"/>
                </a:lnTo>
                <a:lnTo>
                  <a:pt x="0" y="99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27931" y="531721"/>
            <a:ext cx="916069" cy="922991"/>
          </a:xfrm>
          <a:custGeom>
            <a:avLst/>
            <a:gdLst/>
            <a:ahLst/>
            <a:cxnLst/>
            <a:rect l="l" t="t" r="r" b="b"/>
            <a:pathLst>
              <a:path w="916069" h="922991">
                <a:moveTo>
                  <a:pt x="0" y="0"/>
                </a:moveTo>
                <a:lnTo>
                  <a:pt x="916069" y="0"/>
                </a:lnTo>
                <a:lnTo>
                  <a:pt x="916069" y="922991"/>
                </a:lnTo>
                <a:lnTo>
                  <a:pt x="0" y="92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75620" y="514954"/>
            <a:ext cx="916069" cy="922991"/>
          </a:xfrm>
          <a:custGeom>
            <a:avLst/>
            <a:gdLst/>
            <a:ahLst/>
            <a:cxnLst/>
            <a:rect l="l" t="t" r="r" b="b"/>
            <a:pathLst>
              <a:path w="916069" h="922991">
                <a:moveTo>
                  <a:pt x="0" y="0"/>
                </a:moveTo>
                <a:lnTo>
                  <a:pt x="916069" y="0"/>
                </a:lnTo>
                <a:lnTo>
                  <a:pt x="916069" y="922991"/>
                </a:lnTo>
                <a:lnTo>
                  <a:pt x="0" y="92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52177" y="1437945"/>
            <a:ext cx="9027826" cy="7820355"/>
          </a:xfrm>
          <a:custGeom>
            <a:avLst/>
            <a:gdLst/>
            <a:ahLst/>
            <a:cxnLst/>
            <a:rect l="l" t="t" r="r" b="b"/>
            <a:pathLst>
              <a:path w="9027826" h="7820355">
                <a:moveTo>
                  <a:pt x="0" y="0"/>
                </a:moveTo>
                <a:lnTo>
                  <a:pt x="9027827" y="0"/>
                </a:lnTo>
                <a:lnTo>
                  <a:pt x="9027827" y="7820355"/>
                </a:lnTo>
                <a:lnTo>
                  <a:pt x="0" y="7820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90001">
            <a:off x="-2690262" y="-552803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34001" y="914400"/>
            <a:ext cx="710283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SVM Multi-classe</a:t>
            </a:r>
          </a:p>
        </p:txBody>
      </p:sp>
      <p:sp>
        <p:nvSpPr>
          <p:cNvPr id="5" name="Freeform 5"/>
          <p:cNvSpPr/>
          <p:nvPr/>
        </p:nvSpPr>
        <p:spPr>
          <a:xfrm>
            <a:off x="-775888" y="1457009"/>
            <a:ext cx="11806205" cy="8219172"/>
          </a:xfrm>
          <a:custGeom>
            <a:avLst/>
            <a:gdLst/>
            <a:ahLst/>
            <a:cxnLst/>
            <a:rect l="l" t="t" r="r" b="b"/>
            <a:pathLst>
              <a:path w="11806205" h="8219172">
                <a:moveTo>
                  <a:pt x="0" y="0"/>
                </a:moveTo>
                <a:lnTo>
                  <a:pt x="11806205" y="0"/>
                </a:lnTo>
                <a:lnTo>
                  <a:pt x="11806205" y="8219171"/>
                </a:lnTo>
                <a:lnTo>
                  <a:pt x="0" y="8219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7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94100" y="3121223"/>
            <a:ext cx="5065808" cy="4968855"/>
          </a:xfrm>
          <a:custGeom>
            <a:avLst/>
            <a:gdLst/>
            <a:ahLst/>
            <a:cxnLst/>
            <a:rect l="l" t="t" r="r" b="b"/>
            <a:pathLst>
              <a:path w="5065808" h="4968855">
                <a:moveTo>
                  <a:pt x="0" y="0"/>
                </a:moveTo>
                <a:lnTo>
                  <a:pt x="5065808" y="0"/>
                </a:lnTo>
                <a:lnTo>
                  <a:pt x="5065808" y="4968854"/>
                </a:lnTo>
                <a:lnTo>
                  <a:pt x="0" y="4968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2035" y="802753"/>
            <a:ext cx="1932378" cy="2165129"/>
          </a:xfrm>
          <a:custGeom>
            <a:avLst/>
            <a:gdLst/>
            <a:ahLst/>
            <a:cxnLst/>
            <a:rect l="l" t="t" r="r" b="b"/>
            <a:pathLst>
              <a:path w="1932378" h="2165129">
                <a:moveTo>
                  <a:pt x="0" y="0"/>
                </a:moveTo>
                <a:lnTo>
                  <a:pt x="1932378" y="0"/>
                </a:lnTo>
                <a:lnTo>
                  <a:pt x="1932378" y="2165129"/>
                </a:lnTo>
                <a:lnTo>
                  <a:pt x="0" y="2165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8515" y="3765382"/>
            <a:ext cx="8110973" cy="367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SVM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été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conçus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pour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traiter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problèmes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classification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binaire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c'est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-à-dire pour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séparer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deux classes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distinctes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Cependant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dans les situations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où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il y a plus de deux classes, deux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méthodes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principales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utilisées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pour adapter les SVM aux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problèmes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multiclasses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: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One vs All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et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One vs One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3165" y="5608471"/>
            <a:ext cx="13447508" cy="3938199"/>
          </a:xfrm>
          <a:custGeom>
            <a:avLst/>
            <a:gdLst/>
            <a:ahLst/>
            <a:cxnLst/>
            <a:rect l="l" t="t" r="r" b="b"/>
            <a:pathLst>
              <a:path w="13447508" h="3938199">
                <a:moveTo>
                  <a:pt x="0" y="0"/>
                </a:moveTo>
                <a:lnTo>
                  <a:pt x="13447508" y="0"/>
                </a:lnTo>
                <a:lnTo>
                  <a:pt x="13447508" y="3938199"/>
                </a:lnTo>
                <a:lnTo>
                  <a:pt x="0" y="3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5985" y="2657084"/>
            <a:ext cx="15521868" cy="138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L'approche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One vs All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consiste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entraîner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un SVM pour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chaque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classe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comparant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aux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autres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Si nous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avons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trois classes (par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exemple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des points 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rouges, bleus et verts), on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crée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trois SVM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3165" y="1019493"/>
            <a:ext cx="10378622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FE8D39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Méthode One vs All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5985" y="4356420"/>
            <a:ext cx="15521868" cy="9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Pour classer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nouvelle entrée, on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regarde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quelle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catégorie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nouvelle entrée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 plus probable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d’appartenir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3301767" y="362584"/>
            <a:ext cx="1534334" cy="1979786"/>
          </a:xfrm>
          <a:custGeom>
            <a:avLst/>
            <a:gdLst/>
            <a:ahLst/>
            <a:cxnLst/>
            <a:rect l="l" t="t" r="r" b="b"/>
            <a:pathLst>
              <a:path w="1534334" h="1979786">
                <a:moveTo>
                  <a:pt x="0" y="0"/>
                </a:moveTo>
                <a:lnTo>
                  <a:pt x="1534334" y="0"/>
                </a:lnTo>
                <a:lnTo>
                  <a:pt x="1534334" y="1979786"/>
                </a:lnTo>
                <a:lnTo>
                  <a:pt x="0" y="197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19923" y="391159"/>
            <a:ext cx="1534334" cy="1979786"/>
          </a:xfrm>
          <a:custGeom>
            <a:avLst/>
            <a:gdLst/>
            <a:ahLst/>
            <a:cxnLst/>
            <a:rect l="l" t="t" r="r" b="b"/>
            <a:pathLst>
              <a:path w="1534334" h="1979786">
                <a:moveTo>
                  <a:pt x="0" y="0"/>
                </a:moveTo>
                <a:lnTo>
                  <a:pt x="1534335" y="0"/>
                </a:lnTo>
                <a:lnTo>
                  <a:pt x="1534335" y="1979786"/>
                </a:lnTo>
                <a:lnTo>
                  <a:pt x="0" y="1979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5985" y="2371375"/>
            <a:ext cx="15521868" cy="138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Dans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l'approche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One vs One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au lieu de comparer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classe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contre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toutes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autres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chaque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SVM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entraîné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pour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séparer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deux classes à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fois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Pour un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problème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avec trois classes (rouge, bleu, vert), on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construit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un SVM pour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chaque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paire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classes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3165" y="1019493"/>
            <a:ext cx="10378622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FE8D39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Méthode One vs 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5985" y="3993840"/>
            <a:ext cx="15521868" cy="138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Si nous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avons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classes, il faut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entraîner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N(N−1)/2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SVMs. Bien que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cette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approche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soit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plus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complexe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termes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calcul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elle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peut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être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plus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précise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car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chaque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SVM se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concentre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uniquement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sur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séparation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deux classes à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fois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2733165" y="5617996"/>
            <a:ext cx="13447508" cy="3938199"/>
          </a:xfrm>
          <a:custGeom>
            <a:avLst/>
            <a:gdLst/>
            <a:ahLst/>
            <a:cxnLst/>
            <a:rect l="l" t="t" r="r" b="b"/>
            <a:pathLst>
              <a:path w="13447508" h="3938199">
                <a:moveTo>
                  <a:pt x="0" y="0"/>
                </a:moveTo>
                <a:lnTo>
                  <a:pt x="13447508" y="0"/>
                </a:lnTo>
                <a:lnTo>
                  <a:pt x="13447508" y="3938199"/>
                </a:lnTo>
                <a:lnTo>
                  <a:pt x="0" y="3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12219" y="3148188"/>
            <a:ext cx="1805313" cy="2559601"/>
            <a:chOff x="0" y="-104413"/>
            <a:chExt cx="475473" cy="674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473" cy="502684"/>
            </a:xfrm>
            <a:custGeom>
              <a:avLst/>
              <a:gdLst/>
              <a:ahLst/>
              <a:cxnLst/>
              <a:rect l="l" t="t" r="r" b="b"/>
              <a:pathLst>
                <a:path w="475473" h="502684">
                  <a:moveTo>
                    <a:pt x="218709" y="0"/>
                  </a:moveTo>
                  <a:lnTo>
                    <a:pt x="256764" y="0"/>
                  </a:lnTo>
                  <a:cubicBezTo>
                    <a:pt x="377554" y="0"/>
                    <a:pt x="475473" y="97919"/>
                    <a:pt x="475473" y="218709"/>
                  </a:cubicBezTo>
                  <a:lnTo>
                    <a:pt x="475473" y="283975"/>
                  </a:lnTo>
                  <a:cubicBezTo>
                    <a:pt x="475473" y="404764"/>
                    <a:pt x="377554" y="502684"/>
                    <a:pt x="256764" y="502684"/>
                  </a:cubicBezTo>
                  <a:lnTo>
                    <a:pt x="218709" y="502684"/>
                  </a:lnTo>
                  <a:cubicBezTo>
                    <a:pt x="97919" y="502684"/>
                    <a:pt x="0" y="404764"/>
                    <a:pt x="0" y="283975"/>
                  </a:cubicBezTo>
                  <a:lnTo>
                    <a:pt x="0" y="218709"/>
                  </a:lnTo>
                  <a:cubicBezTo>
                    <a:pt x="0" y="97919"/>
                    <a:pt x="97919" y="0"/>
                    <a:pt x="21870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413"/>
              <a:ext cx="475473" cy="674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  <a:spcBef>
                  <a:spcPct val="0"/>
                </a:spcBef>
              </a:pPr>
              <a:r>
                <a:rPr lang="en-US" sz="87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63038" y="3894424"/>
            <a:ext cx="858249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X</a:t>
            </a:r>
          </a:p>
        </p:txBody>
      </p:sp>
      <p:sp>
        <p:nvSpPr>
          <p:cNvPr id="7" name="AutoShape 7"/>
          <p:cNvSpPr/>
          <p:nvPr/>
        </p:nvSpPr>
        <p:spPr>
          <a:xfrm>
            <a:off x="10314923" y="4594186"/>
            <a:ext cx="4107722" cy="52387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3221955" y="4489416"/>
            <a:ext cx="4107722" cy="52387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798585" y="5897415"/>
            <a:ext cx="5206011" cy="963421"/>
          </a:xfrm>
          <a:custGeom>
            <a:avLst/>
            <a:gdLst/>
            <a:ahLst/>
            <a:cxnLst/>
            <a:rect l="l" t="t" r="r" b="b"/>
            <a:pathLst>
              <a:path w="5206011" h="963421">
                <a:moveTo>
                  <a:pt x="0" y="0"/>
                </a:moveTo>
                <a:lnTo>
                  <a:pt x="5206011" y="0"/>
                </a:lnTo>
                <a:lnTo>
                  <a:pt x="5206011" y="963421"/>
                </a:lnTo>
                <a:lnTo>
                  <a:pt x="0" y="96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53184" y="7089436"/>
            <a:ext cx="1787210" cy="645932"/>
          </a:xfrm>
          <a:custGeom>
            <a:avLst/>
            <a:gdLst/>
            <a:ahLst/>
            <a:cxnLst/>
            <a:rect l="l" t="t" r="r" b="b"/>
            <a:pathLst>
              <a:path w="1787210" h="645932">
                <a:moveTo>
                  <a:pt x="0" y="0"/>
                </a:moveTo>
                <a:lnTo>
                  <a:pt x="1787210" y="0"/>
                </a:lnTo>
                <a:lnTo>
                  <a:pt x="1787210" y="645932"/>
                </a:lnTo>
                <a:lnTo>
                  <a:pt x="0" y="64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872" y="7174639"/>
            <a:ext cx="570141" cy="623119"/>
          </a:xfrm>
          <a:custGeom>
            <a:avLst/>
            <a:gdLst/>
            <a:ahLst/>
            <a:cxnLst/>
            <a:rect l="l" t="t" r="r" b="b"/>
            <a:pathLst>
              <a:path w="570141" h="623119">
                <a:moveTo>
                  <a:pt x="0" y="0"/>
                </a:moveTo>
                <a:lnTo>
                  <a:pt x="570140" y="0"/>
                </a:lnTo>
                <a:lnTo>
                  <a:pt x="570140" y="623118"/>
                </a:lnTo>
                <a:lnTo>
                  <a:pt x="0" y="62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53620" y="421407"/>
            <a:ext cx="10060791" cy="19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le modèle mathématique de SVM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5872" y="2842600"/>
            <a:ext cx="14059760" cy="4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L'objectif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principal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trouver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fonction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f qui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mappe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x à y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2153" y="3894424"/>
            <a:ext cx="858249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5872" y="6139057"/>
            <a:ext cx="14059760" cy="4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Dans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notre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cas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fonction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f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définie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comme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suit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4836" y="7165898"/>
            <a:ext cx="1405976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                   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expression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linéaire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où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b="1" dirty="0">
                <a:solidFill>
                  <a:srgbClr val="00BF63"/>
                </a:solidFill>
                <a:latin typeface="Sansation" panose="020B0604020202020204"/>
                <a:ea typeface="Sansation Bold"/>
                <a:cs typeface="Sansation Bold"/>
                <a:sym typeface="Sansation Bold"/>
              </a:rPr>
              <a:t>W</a:t>
            </a:r>
            <a:r>
              <a:rPr lang="en-US" sz="3060" b="1" dirty="0">
                <a:solidFill>
                  <a:srgbClr val="000000"/>
                </a:solidFill>
                <a:latin typeface="Sansation" panose="020B0604020202020204"/>
                <a:ea typeface="Sansation Bold"/>
                <a:cs typeface="Sansation Bold"/>
                <a:sym typeface="Sansation Bold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représente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un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vecteur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poids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 b="1" dirty="0">
                <a:solidFill>
                  <a:srgbClr val="00BF63"/>
                </a:solidFill>
                <a:latin typeface="Sansation" panose="020B0604020202020204"/>
                <a:ea typeface="Sansation Bold"/>
                <a:cs typeface="Sansation Bold"/>
                <a:sym typeface="Sansation Bold"/>
              </a:rPr>
              <a:t>X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caractéristiques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l'exemple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et </a:t>
            </a:r>
            <a:r>
              <a:rPr lang="en-US" sz="3060" b="1" dirty="0">
                <a:solidFill>
                  <a:srgbClr val="00BF63"/>
                </a:solidFill>
                <a:latin typeface="Sansation" panose="020B0604020202020204"/>
                <a:ea typeface="Sansation Bold"/>
                <a:cs typeface="Sansation Bold"/>
                <a:sym typeface="Sansation Bold"/>
              </a:rPr>
              <a:t>b </a:t>
            </a:r>
            <a:r>
              <a:rPr lang="fr-FR" sz="3200" dirty="0">
                <a:latin typeface="Sansation" panose="020B0604020202020204"/>
              </a:rPr>
              <a:t>est le biais, qui ajuste la fonction pour un meilleur positionnement de la séparation entre les classes.</a:t>
            </a:r>
            <a:endParaRPr lang="en-US" sz="3060" dirty="0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53184" y="8452051"/>
            <a:ext cx="1405976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endParaRPr lang="en-US" sz="3060" dirty="0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fonction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sign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permet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déterminer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si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résultat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supérieur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ou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inférieur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zéro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assignant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ainsi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classe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0" b="1" dirty="0">
                <a:solidFill>
                  <a:srgbClr val="00BF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X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(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soit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1,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soit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-1).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55872" y="8880687"/>
            <a:ext cx="570141" cy="623119"/>
          </a:xfrm>
          <a:custGeom>
            <a:avLst/>
            <a:gdLst/>
            <a:ahLst/>
            <a:cxnLst/>
            <a:rect l="l" t="t" r="r" b="b"/>
            <a:pathLst>
              <a:path w="570141" h="623119">
                <a:moveTo>
                  <a:pt x="0" y="0"/>
                </a:moveTo>
                <a:lnTo>
                  <a:pt x="570140" y="0"/>
                </a:lnTo>
                <a:lnTo>
                  <a:pt x="570140" y="623119"/>
                </a:lnTo>
                <a:lnTo>
                  <a:pt x="0" y="62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84016" y="3321875"/>
            <a:ext cx="9000146" cy="5484464"/>
          </a:xfrm>
          <a:custGeom>
            <a:avLst/>
            <a:gdLst/>
            <a:ahLst/>
            <a:cxnLst/>
            <a:rect l="l" t="t" r="r" b="b"/>
            <a:pathLst>
              <a:path w="9000146" h="5484464">
                <a:moveTo>
                  <a:pt x="0" y="0"/>
                </a:moveTo>
                <a:lnTo>
                  <a:pt x="9000146" y="0"/>
                </a:lnTo>
                <a:lnTo>
                  <a:pt x="9000146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038405"/>
            <a:ext cx="3462386" cy="1805430"/>
          </a:xfrm>
          <a:custGeom>
            <a:avLst/>
            <a:gdLst/>
            <a:ahLst/>
            <a:cxnLst/>
            <a:rect l="l" t="t" r="r" b="b"/>
            <a:pathLst>
              <a:path w="3462386" h="1805430">
                <a:moveTo>
                  <a:pt x="0" y="0"/>
                </a:moveTo>
                <a:lnTo>
                  <a:pt x="3462386" y="0"/>
                </a:lnTo>
                <a:lnTo>
                  <a:pt x="3462386" y="1805430"/>
                </a:lnTo>
                <a:lnTo>
                  <a:pt x="0" y="1805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20120">
            <a:off x="9618960" y="2705988"/>
            <a:ext cx="2372413" cy="916345"/>
          </a:xfrm>
          <a:custGeom>
            <a:avLst/>
            <a:gdLst/>
            <a:ahLst/>
            <a:cxnLst/>
            <a:rect l="l" t="t" r="r" b="b"/>
            <a:pathLst>
              <a:path w="2372413" h="916345">
                <a:moveTo>
                  <a:pt x="0" y="0"/>
                </a:moveTo>
                <a:lnTo>
                  <a:pt x="2372414" y="0"/>
                </a:lnTo>
                <a:lnTo>
                  <a:pt x="2372414" y="916345"/>
                </a:lnTo>
                <a:lnTo>
                  <a:pt x="0" y="91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53620" y="421407"/>
            <a:ext cx="10060791" cy="19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le modèle mathématique de SVM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55200"/>
            <a:ext cx="81445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74C3C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distance entre les deux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vecteurs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supports on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l'appelle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marge,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0368" y="2640286"/>
            <a:ext cx="24025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E74C3C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HyperPlane</a:t>
            </a:r>
            <a:endParaRPr lang="en-US" sz="3000" b="1" dirty="0">
              <a:solidFill>
                <a:srgbClr val="E74C3C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051230"/>
            <a:ext cx="7627326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fois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séparateur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f(x) trouvé, la classification d’un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nouvel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exemple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se fait par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simple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décision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seuil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zéro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D70A2"/>
                </a:solidFill>
                <a:latin typeface="Sansation"/>
                <a:ea typeface="Sansation"/>
                <a:cs typeface="Sansation"/>
                <a:sym typeface="Sansation"/>
              </a:rPr>
              <a:t>f(x) = 0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: pas de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décision</a:t>
            </a:r>
            <a:endParaRPr lang="en-US" sz="3000" dirty="0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BF63"/>
                </a:solidFill>
                <a:latin typeface="Sansation"/>
                <a:ea typeface="Sansation"/>
                <a:cs typeface="Sansation"/>
                <a:sym typeface="Sansation"/>
              </a:rPr>
              <a:t>f(x) &gt; 0 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classe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2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DD1E28"/>
                </a:solidFill>
                <a:latin typeface="Sansation"/>
                <a:ea typeface="Sansation"/>
                <a:cs typeface="Sansation"/>
                <a:sym typeface="Sansation"/>
              </a:rPr>
              <a:t>f(x) &lt; 0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: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classe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1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F29F0-61B4-4D9A-4072-91E2B99A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406132-98BA-7D08-7D4F-6E06C94B8651}"/>
              </a:ext>
            </a:extLst>
          </p:cNvPr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2D8E12-3CF1-4C5E-99E6-8F5DCE55F82A}"/>
              </a:ext>
            </a:extLst>
          </p:cNvPr>
          <p:cNvSpPr txBox="1"/>
          <p:nvPr/>
        </p:nvSpPr>
        <p:spPr>
          <a:xfrm>
            <a:off x="17000199" y="9059611"/>
            <a:ext cx="811632" cy="84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1D1356A-DC91-534A-73F8-5315E5E870B6}"/>
              </a:ext>
            </a:extLst>
          </p:cNvPr>
          <p:cNvSpPr txBox="1"/>
          <p:nvPr/>
        </p:nvSpPr>
        <p:spPr>
          <a:xfrm>
            <a:off x="3625630" y="374276"/>
            <a:ext cx="10060791" cy="9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 dirty="0" err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Exemple</a:t>
            </a:r>
            <a:endParaRPr lang="en-US" sz="5649" b="1" dirty="0">
              <a:solidFill>
                <a:srgbClr val="5E17EB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B0295B9-A54F-62C6-7898-3F6F84CE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090892"/>
            <a:ext cx="7661731" cy="57178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808AE30-4B42-4962-01D1-9482A4A3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1" y="2090892"/>
            <a:ext cx="7506669" cy="5708616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30CEBAC-3624-65AA-3CA9-86A68EB778A5}"/>
              </a:ext>
            </a:extLst>
          </p:cNvPr>
          <p:cNvSpPr txBox="1"/>
          <p:nvPr/>
        </p:nvSpPr>
        <p:spPr>
          <a:xfrm>
            <a:off x="1084016" y="8061527"/>
            <a:ext cx="8974384" cy="1569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La function de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Hyperplan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:                               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Vecteur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poids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w :  [1.09179218, 0.8437758 ]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Biais</a:t>
            </a:r>
            <a:r>
              <a:rPr lang="en-US" sz="300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b :  -5.903699445155287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25DEB8-FAE6-25DE-E84A-E9F9DDA16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87" y="7808723"/>
            <a:ext cx="2819400" cy="10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4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16</a:t>
            </a:r>
          </a:p>
        </p:txBody>
      </p:sp>
      <p:sp>
        <p:nvSpPr>
          <p:cNvPr id="5" name="Freeform 5"/>
          <p:cNvSpPr/>
          <p:nvPr/>
        </p:nvSpPr>
        <p:spPr>
          <a:xfrm rot="-790001">
            <a:off x="8160023" y="3203202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5"/>
                </a:lnTo>
                <a:lnTo>
                  <a:pt x="0" y="11392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02864" y="2564064"/>
            <a:ext cx="2388600" cy="1173600"/>
            <a:chOff x="0" y="0"/>
            <a:chExt cx="3184800" cy="1564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3184779" y="0"/>
                  </a:moveTo>
                  <a:lnTo>
                    <a:pt x="433705" y="0"/>
                  </a:lnTo>
                  <a:lnTo>
                    <a:pt x="0" y="782447"/>
                  </a:lnTo>
                  <a:lnTo>
                    <a:pt x="433705" y="1564894"/>
                  </a:lnTo>
                  <a:lnTo>
                    <a:pt x="3184779" y="1564894"/>
                  </a:lnTo>
                  <a:close/>
                </a:path>
              </a:pathLst>
            </a:custGeom>
            <a:solidFill>
              <a:srgbClr val="FFCD5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573882" y="1971950"/>
            <a:ext cx="2356800" cy="2356800"/>
            <a:chOff x="0" y="0"/>
            <a:chExt cx="3142400" cy="3142400"/>
          </a:xfrm>
        </p:grpSpPr>
        <p:sp>
          <p:nvSpPr>
            <p:cNvPr id="9" name="Freeform 9"/>
            <p:cNvSpPr/>
            <p:nvPr/>
          </p:nvSpPr>
          <p:spPr>
            <a:xfrm>
              <a:off x="101600" y="101600"/>
              <a:ext cx="2939288" cy="2939161"/>
            </a:xfrm>
            <a:custGeom>
              <a:avLst/>
              <a:gdLst/>
              <a:ahLst/>
              <a:cxnLst/>
              <a:rect l="l" t="t" r="r" b="b"/>
              <a:pathLst>
                <a:path w="2939288" h="2939161">
                  <a:moveTo>
                    <a:pt x="2939161" y="1469644"/>
                  </a:moveTo>
                  <a:cubicBezTo>
                    <a:pt x="2939161" y="657987"/>
                    <a:pt x="2281301" y="0"/>
                    <a:pt x="1469644" y="0"/>
                  </a:cubicBezTo>
                  <a:cubicBezTo>
                    <a:pt x="657987" y="0"/>
                    <a:pt x="0" y="657987"/>
                    <a:pt x="0" y="1469644"/>
                  </a:cubicBezTo>
                  <a:cubicBezTo>
                    <a:pt x="0" y="2281301"/>
                    <a:pt x="657987" y="2939161"/>
                    <a:pt x="1469644" y="2939161"/>
                  </a:cubicBezTo>
                  <a:cubicBezTo>
                    <a:pt x="2281301" y="2939161"/>
                    <a:pt x="2939288" y="2281174"/>
                    <a:pt x="2939288" y="14695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42488" cy="3142488"/>
            </a:xfrm>
            <a:custGeom>
              <a:avLst/>
              <a:gdLst/>
              <a:ahLst/>
              <a:cxnLst/>
              <a:rect l="l" t="t" r="r" b="b"/>
              <a:pathLst>
                <a:path w="3142488" h="3142488">
                  <a:moveTo>
                    <a:pt x="2939161" y="1571244"/>
                  </a:move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lnTo>
                    <a:pt x="101600" y="1571244"/>
                  </a:lnTo>
                  <a:lnTo>
                    <a:pt x="203200" y="1571244"/>
                  </a:lnTo>
                  <a:cubicBezTo>
                    <a:pt x="203200" y="2326767"/>
                    <a:pt x="815721" y="2939288"/>
                    <a:pt x="1571244" y="2939288"/>
                  </a:cubicBezTo>
                  <a:lnTo>
                    <a:pt x="1571244" y="3040888"/>
                  </a:lnTo>
                  <a:lnTo>
                    <a:pt x="1571244" y="2939288"/>
                  </a:lnTo>
                  <a:cubicBezTo>
                    <a:pt x="2326767" y="2939288"/>
                    <a:pt x="2939288" y="2326767"/>
                    <a:pt x="2939288" y="1571244"/>
                  </a:cubicBezTo>
                  <a:cubicBezTo>
                    <a:pt x="2939288" y="1526413"/>
                    <a:pt x="2968625" y="1486916"/>
                    <a:pt x="3011424" y="1473962"/>
                  </a:cubicBezTo>
                  <a:cubicBezTo>
                    <a:pt x="3054223" y="1461008"/>
                    <a:pt x="3100578" y="1477645"/>
                    <a:pt x="3125343" y="1514856"/>
                  </a:cubicBezTo>
                  <a:lnTo>
                    <a:pt x="3040761" y="1571244"/>
                  </a:lnTo>
                  <a:lnTo>
                    <a:pt x="2939161" y="1571244"/>
                  </a:lnTo>
                  <a:moveTo>
                    <a:pt x="3142361" y="1571244"/>
                  </a:moveTo>
                  <a:cubicBezTo>
                    <a:pt x="3142361" y="1616075"/>
                    <a:pt x="3113024" y="1655572"/>
                    <a:pt x="3070225" y="1668526"/>
                  </a:cubicBezTo>
                  <a:cubicBezTo>
                    <a:pt x="3027426" y="1681480"/>
                    <a:pt x="2981071" y="1664843"/>
                    <a:pt x="2956306" y="1627632"/>
                  </a:cubicBezTo>
                  <a:lnTo>
                    <a:pt x="3040888" y="1571244"/>
                  </a:lnTo>
                  <a:lnTo>
                    <a:pt x="3142488" y="1571244"/>
                  </a:lnTo>
                  <a:cubicBezTo>
                    <a:pt x="3142488" y="2439035"/>
                    <a:pt x="2439035" y="3142488"/>
                    <a:pt x="1571244" y="3142488"/>
                  </a:cubicBezTo>
                  <a:cubicBezTo>
                    <a:pt x="703453" y="3142488"/>
                    <a:pt x="0" y="2438908"/>
                    <a:pt x="0" y="1571244"/>
                  </a:cubicBezTo>
                  <a:cubicBezTo>
                    <a:pt x="0" y="703580"/>
                    <a:pt x="703453" y="0"/>
                    <a:pt x="1571244" y="0"/>
                  </a:cubicBezTo>
                  <a:cubicBezTo>
                    <a:pt x="2439035" y="0"/>
                    <a:pt x="3142361" y="703453"/>
                    <a:pt x="3142361" y="1571244"/>
                  </a:cubicBezTo>
                  <a:close/>
                </a:path>
              </a:pathLst>
            </a:custGeom>
            <a:solidFill>
              <a:srgbClr val="FFCD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503100" y="2354800"/>
            <a:ext cx="5870400" cy="1592400"/>
            <a:chOff x="0" y="0"/>
            <a:chExt cx="7827200" cy="212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27264" cy="2123313"/>
            </a:xfrm>
            <a:custGeom>
              <a:avLst/>
              <a:gdLst/>
              <a:ahLst/>
              <a:cxnLst/>
              <a:rect l="l" t="t" r="r" b="b"/>
              <a:pathLst>
                <a:path w="7827264" h="2123313">
                  <a:moveTo>
                    <a:pt x="7827137" y="562991"/>
                  </a:moveTo>
                  <a:cubicBezTo>
                    <a:pt x="7827137" y="252095"/>
                    <a:pt x="7575169" y="0"/>
                    <a:pt x="7264273" y="0"/>
                  </a:cubicBezTo>
                  <a:lnTo>
                    <a:pt x="562991" y="0"/>
                  </a:lnTo>
                  <a:cubicBezTo>
                    <a:pt x="252095" y="0"/>
                    <a:pt x="0" y="252095"/>
                    <a:pt x="0" y="562991"/>
                  </a:cubicBezTo>
                  <a:lnTo>
                    <a:pt x="0" y="1560322"/>
                  </a:lnTo>
                  <a:cubicBezTo>
                    <a:pt x="0" y="1871218"/>
                    <a:pt x="252095" y="2123313"/>
                    <a:pt x="562991" y="2123313"/>
                  </a:cubicBezTo>
                  <a:lnTo>
                    <a:pt x="7264273" y="2123313"/>
                  </a:lnTo>
                  <a:cubicBezTo>
                    <a:pt x="7575169" y="2123313"/>
                    <a:pt x="7827264" y="1871218"/>
                    <a:pt x="7827264" y="1560322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955674" y="2354630"/>
            <a:ext cx="1592400" cy="1592400"/>
            <a:chOff x="0" y="0"/>
            <a:chExt cx="2123200" cy="2123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2123186" y="1061593"/>
                  </a:moveTo>
                  <a:cubicBezTo>
                    <a:pt x="2123186" y="475234"/>
                    <a:pt x="1647952" y="0"/>
                    <a:pt x="1061593" y="0"/>
                  </a:cubicBezTo>
                  <a:cubicBezTo>
                    <a:pt x="475234" y="0"/>
                    <a:pt x="0" y="475234"/>
                    <a:pt x="0" y="1061593"/>
                  </a:cubicBezTo>
                  <a:cubicBezTo>
                    <a:pt x="0" y="1647952"/>
                    <a:pt x="475234" y="2123186"/>
                    <a:pt x="1061593" y="2123186"/>
                  </a:cubicBezTo>
                  <a:cubicBezTo>
                    <a:pt x="1647952" y="2123186"/>
                    <a:pt x="2123186" y="1647952"/>
                    <a:pt x="2123186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165232" y="2564064"/>
            <a:ext cx="1173600" cy="1173600"/>
            <a:chOff x="0" y="0"/>
            <a:chExt cx="1564800" cy="1564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1564767" y="782447"/>
                  </a:moveTo>
                  <a:cubicBezTo>
                    <a:pt x="1564767" y="350266"/>
                    <a:pt x="1214501" y="0"/>
                    <a:pt x="782447" y="0"/>
                  </a:cubicBezTo>
                  <a:cubicBezTo>
                    <a:pt x="350393" y="0"/>
                    <a:pt x="0" y="350266"/>
                    <a:pt x="0" y="782447"/>
                  </a:cubicBezTo>
                  <a:cubicBezTo>
                    <a:pt x="0" y="1214628"/>
                    <a:pt x="350266" y="1564894"/>
                    <a:pt x="782447" y="1564894"/>
                  </a:cubicBezTo>
                  <a:cubicBezTo>
                    <a:pt x="1214628" y="1564894"/>
                    <a:pt x="1564894" y="1214628"/>
                    <a:pt x="1564894" y="782447"/>
                  </a:cubicBezTo>
                  <a:close/>
                </a:path>
              </a:pathLst>
            </a:custGeom>
            <a:solidFill>
              <a:srgbClr val="FFCD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96336" y="2564064"/>
            <a:ext cx="2388600" cy="1173600"/>
            <a:chOff x="0" y="0"/>
            <a:chExt cx="3184800" cy="1564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0" y="0"/>
                  </a:moveTo>
                  <a:lnTo>
                    <a:pt x="2751074" y="0"/>
                  </a:lnTo>
                  <a:lnTo>
                    <a:pt x="3184779" y="782447"/>
                  </a:lnTo>
                  <a:lnTo>
                    <a:pt x="2751074" y="1564894"/>
                  </a:lnTo>
                  <a:lnTo>
                    <a:pt x="0" y="1564894"/>
                  </a:lnTo>
                  <a:close/>
                </a:path>
              </a:pathLst>
            </a:custGeom>
            <a:solidFill>
              <a:srgbClr val="6C6C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357116" y="1971950"/>
            <a:ext cx="2356800" cy="2356800"/>
            <a:chOff x="0" y="0"/>
            <a:chExt cx="3142400" cy="3142400"/>
          </a:xfrm>
        </p:grpSpPr>
        <p:sp>
          <p:nvSpPr>
            <p:cNvPr id="21" name="Freeform 21"/>
            <p:cNvSpPr/>
            <p:nvPr/>
          </p:nvSpPr>
          <p:spPr>
            <a:xfrm>
              <a:off x="101600" y="101600"/>
              <a:ext cx="2939161" cy="2939161"/>
            </a:xfrm>
            <a:custGeom>
              <a:avLst/>
              <a:gdLst/>
              <a:ahLst/>
              <a:cxnLst/>
              <a:rect l="l" t="t" r="r" b="b"/>
              <a:pathLst>
                <a:path w="2939161" h="2939161">
                  <a:moveTo>
                    <a:pt x="0" y="1469644"/>
                  </a:moveTo>
                  <a:cubicBezTo>
                    <a:pt x="0" y="657987"/>
                    <a:pt x="657987" y="0"/>
                    <a:pt x="1469644" y="0"/>
                  </a:cubicBezTo>
                  <a:cubicBezTo>
                    <a:pt x="2281301" y="0"/>
                    <a:pt x="2939161" y="657987"/>
                    <a:pt x="2939161" y="1469644"/>
                  </a:cubicBezTo>
                  <a:cubicBezTo>
                    <a:pt x="2939161" y="2281301"/>
                    <a:pt x="2281301" y="2939161"/>
                    <a:pt x="1469644" y="2939161"/>
                  </a:cubicBezTo>
                  <a:cubicBezTo>
                    <a:pt x="657987" y="2939161"/>
                    <a:pt x="0" y="2281301"/>
                    <a:pt x="0" y="1469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142488" cy="3142361"/>
            </a:xfrm>
            <a:custGeom>
              <a:avLst/>
              <a:gdLst/>
              <a:ahLst/>
              <a:cxnLst/>
              <a:rect l="l" t="t" r="r" b="b"/>
              <a:pathLst>
                <a:path w="3142488" h="3142361">
                  <a:moveTo>
                    <a:pt x="0" y="1571244"/>
                  </a:moveTo>
                  <a:cubicBezTo>
                    <a:pt x="0" y="703453"/>
                    <a:pt x="703453" y="0"/>
                    <a:pt x="1571244" y="0"/>
                  </a:cubicBezTo>
                  <a:lnTo>
                    <a:pt x="1571244" y="101600"/>
                  </a:lnTo>
                  <a:lnTo>
                    <a:pt x="1571244" y="0"/>
                  </a:lnTo>
                  <a:cubicBezTo>
                    <a:pt x="2439035" y="0"/>
                    <a:pt x="3142488" y="703453"/>
                    <a:pt x="3142488" y="1571244"/>
                  </a:cubicBezTo>
                  <a:cubicBezTo>
                    <a:pt x="3142488" y="2439035"/>
                    <a:pt x="2438908" y="3142361"/>
                    <a:pt x="1571244" y="3142361"/>
                  </a:cubicBezTo>
                  <a:lnTo>
                    <a:pt x="1571244" y="3040761"/>
                  </a:lnTo>
                  <a:lnTo>
                    <a:pt x="1571244" y="3142361"/>
                  </a:lnTo>
                  <a:cubicBezTo>
                    <a:pt x="703453" y="3142361"/>
                    <a:pt x="0" y="2438908"/>
                    <a:pt x="0" y="1571244"/>
                  </a:cubicBezTo>
                  <a:lnTo>
                    <a:pt x="101600" y="1571244"/>
                  </a:lnTo>
                  <a:lnTo>
                    <a:pt x="181229" y="1634363"/>
                  </a:lnTo>
                  <a:cubicBezTo>
                    <a:pt x="154432" y="1668272"/>
                    <a:pt x="108966" y="1681480"/>
                    <a:pt x="68199" y="1667256"/>
                  </a:cubicBezTo>
                  <a:cubicBezTo>
                    <a:pt x="27432" y="1653032"/>
                    <a:pt x="0" y="1614424"/>
                    <a:pt x="0" y="1571244"/>
                  </a:cubicBezTo>
                  <a:moveTo>
                    <a:pt x="203200" y="1571244"/>
                  </a:moveTo>
                  <a:lnTo>
                    <a:pt x="101600" y="1571244"/>
                  </a:lnTo>
                  <a:lnTo>
                    <a:pt x="21971" y="1508125"/>
                  </a:lnTo>
                  <a:cubicBezTo>
                    <a:pt x="48768" y="1474216"/>
                    <a:pt x="94234" y="1461008"/>
                    <a:pt x="135001" y="1475232"/>
                  </a:cubicBezTo>
                  <a:cubicBezTo>
                    <a:pt x="175768" y="1489456"/>
                    <a:pt x="203200" y="1527937"/>
                    <a:pt x="203200" y="1571244"/>
                  </a:cubicBezTo>
                  <a:cubicBezTo>
                    <a:pt x="203200" y="2326767"/>
                    <a:pt x="815721" y="2939288"/>
                    <a:pt x="1571244" y="2939288"/>
                  </a:cubicBezTo>
                  <a:cubicBezTo>
                    <a:pt x="2326767" y="2939288"/>
                    <a:pt x="2939288" y="2326767"/>
                    <a:pt x="2939288" y="1571244"/>
                  </a:cubicBezTo>
                  <a:lnTo>
                    <a:pt x="3040888" y="1571244"/>
                  </a:lnTo>
                  <a:lnTo>
                    <a:pt x="2939288" y="1571244"/>
                  </a:ln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close/>
                </a:path>
              </a:pathLst>
            </a:custGeom>
            <a:solidFill>
              <a:srgbClr val="6C6C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14400" y="2354800"/>
            <a:ext cx="5870400" cy="1592400"/>
            <a:chOff x="0" y="0"/>
            <a:chExt cx="7827200" cy="2123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27264" cy="2123313"/>
            </a:xfrm>
            <a:custGeom>
              <a:avLst/>
              <a:gdLst/>
              <a:ahLst/>
              <a:cxnLst/>
              <a:rect l="l" t="t" r="r" b="b"/>
              <a:pathLst>
                <a:path w="7827264" h="2123313">
                  <a:moveTo>
                    <a:pt x="0" y="562991"/>
                  </a:moveTo>
                  <a:cubicBezTo>
                    <a:pt x="0" y="252095"/>
                    <a:pt x="252095" y="0"/>
                    <a:pt x="562991" y="0"/>
                  </a:cubicBezTo>
                  <a:lnTo>
                    <a:pt x="7264273" y="0"/>
                  </a:lnTo>
                  <a:cubicBezTo>
                    <a:pt x="7575169" y="0"/>
                    <a:pt x="7827264" y="252095"/>
                    <a:pt x="7827264" y="562991"/>
                  </a:cubicBezTo>
                  <a:lnTo>
                    <a:pt x="7827264" y="1560322"/>
                  </a:lnTo>
                  <a:cubicBezTo>
                    <a:pt x="7827264" y="1871218"/>
                    <a:pt x="7575169" y="2123313"/>
                    <a:pt x="7264273" y="2123313"/>
                  </a:cubicBezTo>
                  <a:lnTo>
                    <a:pt x="562991" y="2123313"/>
                  </a:lnTo>
                  <a:cubicBezTo>
                    <a:pt x="252095" y="2123186"/>
                    <a:pt x="0" y="1871218"/>
                    <a:pt x="0" y="1560195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739724" y="2354630"/>
            <a:ext cx="1592400" cy="1592400"/>
            <a:chOff x="0" y="0"/>
            <a:chExt cx="2123200" cy="2123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0" y="1061593"/>
                  </a:moveTo>
                  <a:cubicBezTo>
                    <a:pt x="0" y="475234"/>
                    <a:pt x="475234" y="0"/>
                    <a:pt x="1061593" y="0"/>
                  </a:cubicBezTo>
                  <a:cubicBezTo>
                    <a:pt x="1647952" y="0"/>
                    <a:pt x="2123186" y="475234"/>
                    <a:pt x="2123186" y="1061593"/>
                  </a:cubicBezTo>
                  <a:cubicBezTo>
                    <a:pt x="2123186" y="1647952"/>
                    <a:pt x="1647952" y="2123186"/>
                    <a:pt x="1061593" y="2123186"/>
                  </a:cubicBezTo>
                  <a:cubicBezTo>
                    <a:pt x="475234" y="2123186"/>
                    <a:pt x="0" y="1647952"/>
                    <a:pt x="0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948968" y="2564064"/>
            <a:ext cx="1173600" cy="1173600"/>
            <a:chOff x="0" y="0"/>
            <a:chExt cx="1564800" cy="1564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0" y="782447"/>
                  </a:moveTo>
                  <a:cubicBezTo>
                    <a:pt x="0" y="350266"/>
                    <a:pt x="350266" y="0"/>
                    <a:pt x="782447" y="0"/>
                  </a:cubicBezTo>
                  <a:cubicBezTo>
                    <a:pt x="1214628" y="0"/>
                    <a:pt x="1564894" y="350266"/>
                    <a:pt x="1564894" y="782447"/>
                  </a:cubicBezTo>
                  <a:cubicBezTo>
                    <a:pt x="1564894" y="1214628"/>
                    <a:pt x="1214628" y="1564894"/>
                    <a:pt x="782447" y="1564894"/>
                  </a:cubicBezTo>
                  <a:cubicBezTo>
                    <a:pt x="350266" y="1564894"/>
                    <a:pt x="0" y="1214501"/>
                    <a:pt x="0" y="782447"/>
                  </a:cubicBezTo>
                  <a:close/>
                </a:path>
              </a:pathLst>
            </a:custGeom>
            <a:solidFill>
              <a:srgbClr val="6C6C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396336" y="5167674"/>
            <a:ext cx="2388600" cy="1173600"/>
            <a:chOff x="0" y="0"/>
            <a:chExt cx="3184800" cy="1564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0" y="0"/>
                  </a:moveTo>
                  <a:lnTo>
                    <a:pt x="2751074" y="0"/>
                  </a:lnTo>
                  <a:lnTo>
                    <a:pt x="3184779" y="782447"/>
                  </a:lnTo>
                  <a:lnTo>
                    <a:pt x="2751074" y="1564894"/>
                  </a:lnTo>
                  <a:lnTo>
                    <a:pt x="0" y="1564894"/>
                  </a:lnTo>
                  <a:close/>
                </a:path>
              </a:pathLst>
            </a:custGeom>
            <a:solidFill>
              <a:srgbClr val="69E781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5357116" y="4575560"/>
            <a:ext cx="2356800" cy="2356800"/>
            <a:chOff x="0" y="0"/>
            <a:chExt cx="3142400" cy="3142400"/>
          </a:xfrm>
        </p:grpSpPr>
        <p:sp>
          <p:nvSpPr>
            <p:cNvPr id="33" name="Freeform 33"/>
            <p:cNvSpPr/>
            <p:nvPr/>
          </p:nvSpPr>
          <p:spPr>
            <a:xfrm>
              <a:off x="101600" y="101600"/>
              <a:ext cx="2939161" cy="2939161"/>
            </a:xfrm>
            <a:custGeom>
              <a:avLst/>
              <a:gdLst/>
              <a:ahLst/>
              <a:cxnLst/>
              <a:rect l="l" t="t" r="r" b="b"/>
              <a:pathLst>
                <a:path w="2939161" h="2939161">
                  <a:moveTo>
                    <a:pt x="0" y="1469644"/>
                  </a:moveTo>
                  <a:cubicBezTo>
                    <a:pt x="0" y="657987"/>
                    <a:pt x="657987" y="0"/>
                    <a:pt x="1469644" y="0"/>
                  </a:cubicBezTo>
                  <a:cubicBezTo>
                    <a:pt x="2281301" y="0"/>
                    <a:pt x="2939161" y="657987"/>
                    <a:pt x="2939161" y="1469644"/>
                  </a:cubicBezTo>
                  <a:cubicBezTo>
                    <a:pt x="2939161" y="2281301"/>
                    <a:pt x="2281301" y="2939161"/>
                    <a:pt x="1469644" y="2939161"/>
                  </a:cubicBezTo>
                  <a:cubicBezTo>
                    <a:pt x="657987" y="2939161"/>
                    <a:pt x="0" y="2281301"/>
                    <a:pt x="0" y="1469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142488" cy="3142361"/>
            </a:xfrm>
            <a:custGeom>
              <a:avLst/>
              <a:gdLst/>
              <a:ahLst/>
              <a:cxnLst/>
              <a:rect l="l" t="t" r="r" b="b"/>
              <a:pathLst>
                <a:path w="3142488" h="3142361">
                  <a:moveTo>
                    <a:pt x="0" y="1571244"/>
                  </a:moveTo>
                  <a:cubicBezTo>
                    <a:pt x="0" y="703453"/>
                    <a:pt x="703453" y="0"/>
                    <a:pt x="1571244" y="0"/>
                  </a:cubicBezTo>
                  <a:lnTo>
                    <a:pt x="1571244" y="101600"/>
                  </a:lnTo>
                  <a:lnTo>
                    <a:pt x="1571244" y="0"/>
                  </a:lnTo>
                  <a:cubicBezTo>
                    <a:pt x="2439035" y="0"/>
                    <a:pt x="3142488" y="703453"/>
                    <a:pt x="3142488" y="1571244"/>
                  </a:cubicBezTo>
                  <a:cubicBezTo>
                    <a:pt x="3142488" y="2439035"/>
                    <a:pt x="2438908" y="3142361"/>
                    <a:pt x="1571244" y="3142361"/>
                  </a:cubicBezTo>
                  <a:lnTo>
                    <a:pt x="1571244" y="3040761"/>
                  </a:lnTo>
                  <a:lnTo>
                    <a:pt x="1571244" y="3142361"/>
                  </a:lnTo>
                  <a:cubicBezTo>
                    <a:pt x="703453" y="3142361"/>
                    <a:pt x="0" y="2438908"/>
                    <a:pt x="0" y="1571244"/>
                  </a:cubicBezTo>
                  <a:lnTo>
                    <a:pt x="101600" y="1571244"/>
                  </a:lnTo>
                  <a:lnTo>
                    <a:pt x="181229" y="1634363"/>
                  </a:lnTo>
                  <a:cubicBezTo>
                    <a:pt x="154432" y="1668272"/>
                    <a:pt x="108966" y="1681480"/>
                    <a:pt x="68199" y="1667256"/>
                  </a:cubicBezTo>
                  <a:cubicBezTo>
                    <a:pt x="27432" y="1653032"/>
                    <a:pt x="0" y="1614424"/>
                    <a:pt x="0" y="1571244"/>
                  </a:cubicBezTo>
                  <a:moveTo>
                    <a:pt x="203200" y="1571244"/>
                  </a:moveTo>
                  <a:lnTo>
                    <a:pt x="101600" y="1571244"/>
                  </a:lnTo>
                  <a:lnTo>
                    <a:pt x="21971" y="1508125"/>
                  </a:lnTo>
                  <a:cubicBezTo>
                    <a:pt x="48768" y="1474216"/>
                    <a:pt x="94234" y="1461008"/>
                    <a:pt x="135001" y="1475232"/>
                  </a:cubicBezTo>
                  <a:cubicBezTo>
                    <a:pt x="175768" y="1489456"/>
                    <a:pt x="203200" y="1527937"/>
                    <a:pt x="203200" y="1571244"/>
                  </a:cubicBezTo>
                  <a:cubicBezTo>
                    <a:pt x="203200" y="2326767"/>
                    <a:pt x="815721" y="2939288"/>
                    <a:pt x="1571244" y="2939288"/>
                  </a:cubicBezTo>
                  <a:cubicBezTo>
                    <a:pt x="2326767" y="2939288"/>
                    <a:pt x="2939288" y="2326767"/>
                    <a:pt x="2939288" y="1571244"/>
                  </a:cubicBezTo>
                  <a:lnTo>
                    <a:pt x="3040888" y="1571244"/>
                  </a:lnTo>
                  <a:lnTo>
                    <a:pt x="2939288" y="1571244"/>
                  </a:ln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close/>
                </a:path>
              </a:pathLst>
            </a:custGeom>
            <a:solidFill>
              <a:srgbClr val="69E781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14400" y="4957400"/>
            <a:ext cx="5870400" cy="1593422"/>
            <a:chOff x="0" y="0"/>
            <a:chExt cx="7827200" cy="21245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827264" cy="2124676"/>
            </a:xfrm>
            <a:custGeom>
              <a:avLst/>
              <a:gdLst/>
              <a:ahLst/>
              <a:cxnLst/>
              <a:rect l="l" t="t" r="r" b="b"/>
              <a:pathLst>
                <a:path w="7827264" h="2124676">
                  <a:moveTo>
                    <a:pt x="0" y="563352"/>
                  </a:moveTo>
                  <a:cubicBezTo>
                    <a:pt x="0" y="252257"/>
                    <a:pt x="252095" y="0"/>
                    <a:pt x="562991" y="0"/>
                  </a:cubicBezTo>
                  <a:lnTo>
                    <a:pt x="7264273" y="0"/>
                  </a:lnTo>
                  <a:cubicBezTo>
                    <a:pt x="7575169" y="0"/>
                    <a:pt x="7827264" y="252257"/>
                    <a:pt x="7827264" y="563352"/>
                  </a:cubicBezTo>
                  <a:lnTo>
                    <a:pt x="7827264" y="1561323"/>
                  </a:lnTo>
                  <a:cubicBezTo>
                    <a:pt x="7827264" y="1872419"/>
                    <a:pt x="7575169" y="2124676"/>
                    <a:pt x="7264273" y="2124676"/>
                  </a:cubicBezTo>
                  <a:lnTo>
                    <a:pt x="562991" y="2124676"/>
                  </a:lnTo>
                  <a:cubicBezTo>
                    <a:pt x="252095" y="2124549"/>
                    <a:pt x="0" y="1872419"/>
                    <a:pt x="0" y="1561196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5739724" y="4958242"/>
            <a:ext cx="1592400" cy="1592400"/>
            <a:chOff x="0" y="0"/>
            <a:chExt cx="2123200" cy="2123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0" y="1061593"/>
                  </a:moveTo>
                  <a:cubicBezTo>
                    <a:pt x="0" y="475234"/>
                    <a:pt x="475234" y="0"/>
                    <a:pt x="1061593" y="0"/>
                  </a:cubicBezTo>
                  <a:cubicBezTo>
                    <a:pt x="1647952" y="0"/>
                    <a:pt x="2123186" y="475234"/>
                    <a:pt x="2123186" y="1061593"/>
                  </a:cubicBezTo>
                  <a:cubicBezTo>
                    <a:pt x="2123186" y="1647952"/>
                    <a:pt x="1647952" y="2123186"/>
                    <a:pt x="1061593" y="2123186"/>
                  </a:cubicBezTo>
                  <a:cubicBezTo>
                    <a:pt x="475234" y="2123186"/>
                    <a:pt x="0" y="1647952"/>
                    <a:pt x="0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948968" y="5167674"/>
            <a:ext cx="1173600" cy="1173600"/>
            <a:chOff x="0" y="0"/>
            <a:chExt cx="1564800" cy="1564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0" y="782447"/>
                  </a:moveTo>
                  <a:cubicBezTo>
                    <a:pt x="0" y="350266"/>
                    <a:pt x="350266" y="0"/>
                    <a:pt x="782447" y="0"/>
                  </a:cubicBezTo>
                  <a:cubicBezTo>
                    <a:pt x="1214628" y="0"/>
                    <a:pt x="1564894" y="350266"/>
                    <a:pt x="1564894" y="782447"/>
                  </a:cubicBezTo>
                  <a:cubicBezTo>
                    <a:pt x="1564894" y="1214628"/>
                    <a:pt x="1214628" y="1564894"/>
                    <a:pt x="782447" y="1564894"/>
                  </a:cubicBezTo>
                  <a:cubicBezTo>
                    <a:pt x="350266" y="1564894"/>
                    <a:pt x="0" y="1214501"/>
                    <a:pt x="0" y="782447"/>
                  </a:cubicBezTo>
                  <a:close/>
                </a:path>
              </a:pathLst>
            </a:custGeom>
            <a:solidFill>
              <a:srgbClr val="69E78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396336" y="7771284"/>
            <a:ext cx="2388600" cy="1173600"/>
            <a:chOff x="0" y="0"/>
            <a:chExt cx="3184800" cy="1564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0" y="0"/>
                  </a:moveTo>
                  <a:lnTo>
                    <a:pt x="2751074" y="0"/>
                  </a:lnTo>
                  <a:lnTo>
                    <a:pt x="3184779" y="782447"/>
                  </a:lnTo>
                  <a:lnTo>
                    <a:pt x="2751074" y="1564894"/>
                  </a:lnTo>
                  <a:lnTo>
                    <a:pt x="0" y="1564894"/>
                  </a:lnTo>
                  <a:close/>
                </a:path>
              </a:pathLst>
            </a:custGeom>
            <a:solidFill>
              <a:srgbClr val="AA6C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5357116" y="7179172"/>
            <a:ext cx="2356800" cy="2356800"/>
            <a:chOff x="0" y="0"/>
            <a:chExt cx="3142400" cy="3142400"/>
          </a:xfrm>
        </p:grpSpPr>
        <p:sp>
          <p:nvSpPr>
            <p:cNvPr id="45" name="Freeform 45"/>
            <p:cNvSpPr/>
            <p:nvPr/>
          </p:nvSpPr>
          <p:spPr>
            <a:xfrm>
              <a:off x="101600" y="101600"/>
              <a:ext cx="2939161" cy="2939161"/>
            </a:xfrm>
            <a:custGeom>
              <a:avLst/>
              <a:gdLst/>
              <a:ahLst/>
              <a:cxnLst/>
              <a:rect l="l" t="t" r="r" b="b"/>
              <a:pathLst>
                <a:path w="2939161" h="2939161">
                  <a:moveTo>
                    <a:pt x="0" y="1469644"/>
                  </a:moveTo>
                  <a:cubicBezTo>
                    <a:pt x="0" y="657987"/>
                    <a:pt x="657987" y="0"/>
                    <a:pt x="1469644" y="0"/>
                  </a:cubicBezTo>
                  <a:cubicBezTo>
                    <a:pt x="2281301" y="0"/>
                    <a:pt x="2939161" y="657987"/>
                    <a:pt x="2939161" y="1469644"/>
                  </a:cubicBezTo>
                  <a:cubicBezTo>
                    <a:pt x="2939161" y="2281301"/>
                    <a:pt x="2281301" y="2939161"/>
                    <a:pt x="1469644" y="2939161"/>
                  </a:cubicBezTo>
                  <a:cubicBezTo>
                    <a:pt x="657987" y="2939161"/>
                    <a:pt x="0" y="2281301"/>
                    <a:pt x="0" y="1469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3142488" cy="3142361"/>
            </a:xfrm>
            <a:custGeom>
              <a:avLst/>
              <a:gdLst/>
              <a:ahLst/>
              <a:cxnLst/>
              <a:rect l="l" t="t" r="r" b="b"/>
              <a:pathLst>
                <a:path w="3142488" h="3142361">
                  <a:moveTo>
                    <a:pt x="0" y="1571244"/>
                  </a:moveTo>
                  <a:cubicBezTo>
                    <a:pt x="0" y="703453"/>
                    <a:pt x="703453" y="0"/>
                    <a:pt x="1571244" y="0"/>
                  </a:cubicBezTo>
                  <a:lnTo>
                    <a:pt x="1571244" y="101600"/>
                  </a:lnTo>
                  <a:lnTo>
                    <a:pt x="1571244" y="0"/>
                  </a:lnTo>
                  <a:cubicBezTo>
                    <a:pt x="2439035" y="0"/>
                    <a:pt x="3142488" y="703453"/>
                    <a:pt x="3142488" y="1571244"/>
                  </a:cubicBezTo>
                  <a:cubicBezTo>
                    <a:pt x="3142488" y="2439035"/>
                    <a:pt x="2438908" y="3142361"/>
                    <a:pt x="1571244" y="3142361"/>
                  </a:cubicBezTo>
                  <a:lnTo>
                    <a:pt x="1571244" y="3040761"/>
                  </a:lnTo>
                  <a:lnTo>
                    <a:pt x="1571244" y="3142361"/>
                  </a:lnTo>
                  <a:cubicBezTo>
                    <a:pt x="703453" y="3142361"/>
                    <a:pt x="0" y="2438908"/>
                    <a:pt x="0" y="1571244"/>
                  </a:cubicBezTo>
                  <a:lnTo>
                    <a:pt x="101600" y="1571244"/>
                  </a:lnTo>
                  <a:lnTo>
                    <a:pt x="181229" y="1634363"/>
                  </a:lnTo>
                  <a:cubicBezTo>
                    <a:pt x="154432" y="1668272"/>
                    <a:pt x="108966" y="1681480"/>
                    <a:pt x="68199" y="1667256"/>
                  </a:cubicBezTo>
                  <a:cubicBezTo>
                    <a:pt x="27432" y="1653032"/>
                    <a:pt x="0" y="1614424"/>
                    <a:pt x="0" y="1571244"/>
                  </a:cubicBezTo>
                  <a:moveTo>
                    <a:pt x="203200" y="1571244"/>
                  </a:moveTo>
                  <a:lnTo>
                    <a:pt x="101600" y="1571244"/>
                  </a:lnTo>
                  <a:lnTo>
                    <a:pt x="21971" y="1508125"/>
                  </a:lnTo>
                  <a:cubicBezTo>
                    <a:pt x="48768" y="1474216"/>
                    <a:pt x="94234" y="1461008"/>
                    <a:pt x="135001" y="1475232"/>
                  </a:cubicBezTo>
                  <a:cubicBezTo>
                    <a:pt x="175768" y="1489456"/>
                    <a:pt x="203200" y="1527937"/>
                    <a:pt x="203200" y="1571244"/>
                  </a:cubicBezTo>
                  <a:cubicBezTo>
                    <a:pt x="203200" y="2326767"/>
                    <a:pt x="815721" y="2939288"/>
                    <a:pt x="1571244" y="2939288"/>
                  </a:cubicBezTo>
                  <a:cubicBezTo>
                    <a:pt x="2326767" y="2939288"/>
                    <a:pt x="2939288" y="2326767"/>
                    <a:pt x="2939288" y="1571244"/>
                  </a:cubicBezTo>
                  <a:lnTo>
                    <a:pt x="3040888" y="1571244"/>
                  </a:lnTo>
                  <a:lnTo>
                    <a:pt x="2939288" y="1571244"/>
                  </a:ln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close/>
                </a:path>
              </a:pathLst>
            </a:custGeom>
            <a:solidFill>
              <a:srgbClr val="AA6C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14400" y="7562044"/>
            <a:ext cx="5870400" cy="1592400"/>
            <a:chOff x="0" y="0"/>
            <a:chExt cx="7827200" cy="2123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827264" cy="2123313"/>
            </a:xfrm>
            <a:custGeom>
              <a:avLst/>
              <a:gdLst/>
              <a:ahLst/>
              <a:cxnLst/>
              <a:rect l="l" t="t" r="r" b="b"/>
              <a:pathLst>
                <a:path w="7827264" h="2123313">
                  <a:moveTo>
                    <a:pt x="0" y="562991"/>
                  </a:moveTo>
                  <a:cubicBezTo>
                    <a:pt x="0" y="252095"/>
                    <a:pt x="252095" y="0"/>
                    <a:pt x="562991" y="0"/>
                  </a:cubicBezTo>
                  <a:lnTo>
                    <a:pt x="7264273" y="0"/>
                  </a:lnTo>
                  <a:cubicBezTo>
                    <a:pt x="7575169" y="0"/>
                    <a:pt x="7827264" y="252095"/>
                    <a:pt x="7827264" y="562991"/>
                  </a:cubicBezTo>
                  <a:lnTo>
                    <a:pt x="7827264" y="1560322"/>
                  </a:lnTo>
                  <a:cubicBezTo>
                    <a:pt x="7827264" y="1871218"/>
                    <a:pt x="7575169" y="2123313"/>
                    <a:pt x="7264273" y="2123313"/>
                  </a:cubicBezTo>
                  <a:lnTo>
                    <a:pt x="562991" y="2123313"/>
                  </a:lnTo>
                  <a:cubicBezTo>
                    <a:pt x="252095" y="2123186"/>
                    <a:pt x="0" y="1871218"/>
                    <a:pt x="0" y="1560195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5739724" y="7561852"/>
            <a:ext cx="1592400" cy="1592400"/>
            <a:chOff x="0" y="0"/>
            <a:chExt cx="2123200" cy="21232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0" y="1061593"/>
                  </a:moveTo>
                  <a:cubicBezTo>
                    <a:pt x="0" y="475234"/>
                    <a:pt x="475234" y="0"/>
                    <a:pt x="1061593" y="0"/>
                  </a:cubicBezTo>
                  <a:cubicBezTo>
                    <a:pt x="1647952" y="0"/>
                    <a:pt x="2123186" y="475234"/>
                    <a:pt x="2123186" y="1061593"/>
                  </a:cubicBezTo>
                  <a:cubicBezTo>
                    <a:pt x="2123186" y="1647952"/>
                    <a:pt x="1647952" y="2123186"/>
                    <a:pt x="1061593" y="2123186"/>
                  </a:cubicBezTo>
                  <a:cubicBezTo>
                    <a:pt x="475234" y="2123186"/>
                    <a:pt x="0" y="1647952"/>
                    <a:pt x="0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5948968" y="7771284"/>
            <a:ext cx="1173600" cy="1173600"/>
            <a:chOff x="0" y="0"/>
            <a:chExt cx="1564800" cy="1564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0" y="782447"/>
                  </a:moveTo>
                  <a:cubicBezTo>
                    <a:pt x="0" y="350266"/>
                    <a:pt x="350266" y="0"/>
                    <a:pt x="782447" y="0"/>
                  </a:cubicBezTo>
                  <a:cubicBezTo>
                    <a:pt x="1214628" y="0"/>
                    <a:pt x="1564894" y="350266"/>
                    <a:pt x="1564894" y="782447"/>
                  </a:cubicBezTo>
                  <a:cubicBezTo>
                    <a:pt x="1564894" y="1214628"/>
                    <a:pt x="1214628" y="1564894"/>
                    <a:pt x="782447" y="1564894"/>
                  </a:cubicBezTo>
                  <a:cubicBezTo>
                    <a:pt x="350266" y="1564894"/>
                    <a:pt x="0" y="1214501"/>
                    <a:pt x="0" y="782447"/>
                  </a:cubicBezTo>
                  <a:close/>
                </a:path>
              </a:pathLst>
            </a:custGeom>
            <a:solidFill>
              <a:srgbClr val="AA6C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502864" y="5167674"/>
            <a:ext cx="2388600" cy="1173600"/>
            <a:chOff x="0" y="0"/>
            <a:chExt cx="3184800" cy="1564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3184779" y="0"/>
                  </a:moveTo>
                  <a:lnTo>
                    <a:pt x="433705" y="0"/>
                  </a:lnTo>
                  <a:lnTo>
                    <a:pt x="0" y="782447"/>
                  </a:lnTo>
                  <a:lnTo>
                    <a:pt x="433705" y="1564894"/>
                  </a:lnTo>
                  <a:lnTo>
                    <a:pt x="3184779" y="1564894"/>
                  </a:lnTo>
                  <a:close/>
                </a:path>
              </a:pathLst>
            </a:custGeom>
            <a:solidFill>
              <a:srgbClr val="FF4D4E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0573882" y="4575560"/>
            <a:ext cx="2356800" cy="2356800"/>
            <a:chOff x="0" y="0"/>
            <a:chExt cx="3142400" cy="3142400"/>
          </a:xfrm>
        </p:grpSpPr>
        <p:sp>
          <p:nvSpPr>
            <p:cNvPr id="57" name="Freeform 57"/>
            <p:cNvSpPr/>
            <p:nvPr/>
          </p:nvSpPr>
          <p:spPr>
            <a:xfrm>
              <a:off x="101600" y="101600"/>
              <a:ext cx="2939288" cy="2939161"/>
            </a:xfrm>
            <a:custGeom>
              <a:avLst/>
              <a:gdLst/>
              <a:ahLst/>
              <a:cxnLst/>
              <a:rect l="l" t="t" r="r" b="b"/>
              <a:pathLst>
                <a:path w="2939288" h="2939161">
                  <a:moveTo>
                    <a:pt x="2939161" y="1469644"/>
                  </a:moveTo>
                  <a:cubicBezTo>
                    <a:pt x="2939161" y="657987"/>
                    <a:pt x="2281301" y="0"/>
                    <a:pt x="1469644" y="0"/>
                  </a:cubicBezTo>
                  <a:cubicBezTo>
                    <a:pt x="657987" y="0"/>
                    <a:pt x="0" y="657987"/>
                    <a:pt x="0" y="1469644"/>
                  </a:cubicBezTo>
                  <a:cubicBezTo>
                    <a:pt x="0" y="2281301"/>
                    <a:pt x="657987" y="2939161"/>
                    <a:pt x="1469644" y="2939161"/>
                  </a:cubicBezTo>
                  <a:cubicBezTo>
                    <a:pt x="2281301" y="2939161"/>
                    <a:pt x="2939288" y="2281174"/>
                    <a:pt x="2939288" y="14695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0"/>
              <a:ext cx="3142488" cy="3142488"/>
            </a:xfrm>
            <a:custGeom>
              <a:avLst/>
              <a:gdLst/>
              <a:ahLst/>
              <a:cxnLst/>
              <a:rect l="l" t="t" r="r" b="b"/>
              <a:pathLst>
                <a:path w="3142488" h="3142488">
                  <a:moveTo>
                    <a:pt x="2939161" y="1571244"/>
                  </a:move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lnTo>
                    <a:pt x="101600" y="1571244"/>
                  </a:lnTo>
                  <a:lnTo>
                    <a:pt x="203200" y="1571244"/>
                  </a:lnTo>
                  <a:cubicBezTo>
                    <a:pt x="203200" y="2326767"/>
                    <a:pt x="815721" y="2939288"/>
                    <a:pt x="1571244" y="2939288"/>
                  </a:cubicBezTo>
                  <a:lnTo>
                    <a:pt x="1571244" y="3040888"/>
                  </a:lnTo>
                  <a:lnTo>
                    <a:pt x="1571244" y="2939288"/>
                  </a:lnTo>
                  <a:cubicBezTo>
                    <a:pt x="2326767" y="2939288"/>
                    <a:pt x="2939288" y="2326767"/>
                    <a:pt x="2939288" y="1571244"/>
                  </a:cubicBezTo>
                  <a:cubicBezTo>
                    <a:pt x="2939288" y="1526413"/>
                    <a:pt x="2968625" y="1486916"/>
                    <a:pt x="3011424" y="1473962"/>
                  </a:cubicBezTo>
                  <a:cubicBezTo>
                    <a:pt x="3054223" y="1461008"/>
                    <a:pt x="3100578" y="1477645"/>
                    <a:pt x="3125343" y="1514856"/>
                  </a:cubicBezTo>
                  <a:lnTo>
                    <a:pt x="3040761" y="1571244"/>
                  </a:lnTo>
                  <a:lnTo>
                    <a:pt x="2939161" y="1571244"/>
                  </a:lnTo>
                  <a:moveTo>
                    <a:pt x="3142361" y="1571244"/>
                  </a:moveTo>
                  <a:cubicBezTo>
                    <a:pt x="3142361" y="1616075"/>
                    <a:pt x="3113024" y="1655572"/>
                    <a:pt x="3070225" y="1668526"/>
                  </a:cubicBezTo>
                  <a:cubicBezTo>
                    <a:pt x="3027426" y="1681480"/>
                    <a:pt x="2981071" y="1664843"/>
                    <a:pt x="2956306" y="1627632"/>
                  </a:cubicBezTo>
                  <a:lnTo>
                    <a:pt x="3040888" y="1571244"/>
                  </a:lnTo>
                  <a:lnTo>
                    <a:pt x="3142488" y="1571244"/>
                  </a:lnTo>
                  <a:cubicBezTo>
                    <a:pt x="3142488" y="2439035"/>
                    <a:pt x="2439035" y="3142488"/>
                    <a:pt x="1571244" y="3142488"/>
                  </a:cubicBezTo>
                  <a:cubicBezTo>
                    <a:pt x="703453" y="3142488"/>
                    <a:pt x="0" y="2438908"/>
                    <a:pt x="0" y="1571244"/>
                  </a:cubicBezTo>
                  <a:cubicBezTo>
                    <a:pt x="0" y="703580"/>
                    <a:pt x="703453" y="0"/>
                    <a:pt x="1571244" y="0"/>
                  </a:cubicBezTo>
                  <a:cubicBezTo>
                    <a:pt x="2439035" y="0"/>
                    <a:pt x="3142361" y="703453"/>
                    <a:pt x="3142361" y="1571244"/>
                  </a:cubicBezTo>
                  <a:close/>
                </a:path>
              </a:pathLst>
            </a:custGeom>
            <a:solidFill>
              <a:srgbClr val="FF4D4E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1503100" y="4958422"/>
            <a:ext cx="5870400" cy="1592400"/>
            <a:chOff x="0" y="0"/>
            <a:chExt cx="7827200" cy="2123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827264" cy="2123313"/>
            </a:xfrm>
            <a:custGeom>
              <a:avLst/>
              <a:gdLst/>
              <a:ahLst/>
              <a:cxnLst/>
              <a:rect l="l" t="t" r="r" b="b"/>
              <a:pathLst>
                <a:path w="7827264" h="2123313">
                  <a:moveTo>
                    <a:pt x="7827137" y="562991"/>
                  </a:moveTo>
                  <a:cubicBezTo>
                    <a:pt x="7827137" y="252095"/>
                    <a:pt x="7575169" y="0"/>
                    <a:pt x="7264273" y="0"/>
                  </a:cubicBezTo>
                  <a:lnTo>
                    <a:pt x="562991" y="0"/>
                  </a:lnTo>
                  <a:cubicBezTo>
                    <a:pt x="252095" y="0"/>
                    <a:pt x="0" y="252095"/>
                    <a:pt x="0" y="562991"/>
                  </a:cubicBezTo>
                  <a:lnTo>
                    <a:pt x="0" y="1560322"/>
                  </a:lnTo>
                  <a:cubicBezTo>
                    <a:pt x="0" y="1871218"/>
                    <a:pt x="252095" y="2123313"/>
                    <a:pt x="562991" y="2123313"/>
                  </a:cubicBezTo>
                  <a:lnTo>
                    <a:pt x="7264273" y="2123313"/>
                  </a:lnTo>
                  <a:cubicBezTo>
                    <a:pt x="7575169" y="2123313"/>
                    <a:pt x="7827264" y="1871218"/>
                    <a:pt x="7827264" y="1560322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10955674" y="4958242"/>
            <a:ext cx="1592400" cy="1592400"/>
            <a:chOff x="0" y="0"/>
            <a:chExt cx="2123200" cy="21232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2123186" y="1061593"/>
                  </a:moveTo>
                  <a:cubicBezTo>
                    <a:pt x="2123186" y="475234"/>
                    <a:pt x="1647952" y="0"/>
                    <a:pt x="1061593" y="0"/>
                  </a:cubicBezTo>
                  <a:cubicBezTo>
                    <a:pt x="475234" y="0"/>
                    <a:pt x="0" y="475234"/>
                    <a:pt x="0" y="1061593"/>
                  </a:cubicBezTo>
                  <a:cubicBezTo>
                    <a:pt x="0" y="1647952"/>
                    <a:pt x="475234" y="2123186"/>
                    <a:pt x="1061593" y="2123186"/>
                  </a:cubicBezTo>
                  <a:cubicBezTo>
                    <a:pt x="1647952" y="2123186"/>
                    <a:pt x="2123186" y="1647952"/>
                    <a:pt x="2123186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11165232" y="5167674"/>
            <a:ext cx="1173600" cy="1173600"/>
            <a:chOff x="0" y="0"/>
            <a:chExt cx="1564800" cy="1564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1564767" y="782447"/>
                  </a:moveTo>
                  <a:cubicBezTo>
                    <a:pt x="1564767" y="350266"/>
                    <a:pt x="1214501" y="0"/>
                    <a:pt x="782447" y="0"/>
                  </a:cubicBezTo>
                  <a:cubicBezTo>
                    <a:pt x="350393" y="0"/>
                    <a:pt x="0" y="350266"/>
                    <a:pt x="0" y="782447"/>
                  </a:cubicBezTo>
                  <a:cubicBezTo>
                    <a:pt x="0" y="1214628"/>
                    <a:pt x="350266" y="1564894"/>
                    <a:pt x="782447" y="1564894"/>
                  </a:cubicBezTo>
                  <a:cubicBezTo>
                    <a:pt x="1214628" y="1564894"/>
                    <a:pt x="1564894" y="1214628"/>
                    <a:pt x="1564894" y="782447"/>
                  </a:cubicBezTo>
                  <a:close/>
                </a:path>
              </a:pathLst>
            </a:custGeom>
            <a:solidFill>
              <a:srgbClr val="FF4D4E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502864" y="7771284"/>
            <a:ext cx="2388600" cy="1173600"/>
            <a:chOff x="0" y="0"/>
            <a:chExt cx="3184800" cy="1564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184779" cy="1564894"/>
            </a:xfrm>
            <a:custGeom>
              <a:avLst/>
              <a:gdLst/>
              <a:ahLst/>
              <a:cxnLst/>
              <a:rect l="l" t="t" r="r" b="b"/>
              <a:pathLst>
                <a:path w="3184779" h="1564894">
                  <a:moveTo>
                    <a:pt x="3184779" y="0"/>
                  </a:moveTo>
                  <a:lnTo>
                    <a:pt x="433705" y="0"/>
                  </a:lnTo>
                  <a:lnTo>
                    <a:pt x="0" y="782447"/>
                  </a:lnTo>
                  <a:lnTo>
                    <a:pt x="433705" y="1564894"/>
                  </a:lnTo>
                  <a:lnTo>
                    <a:pt x="3184779" y="1564894"/>
                  </a:lnTo>
                  <a:close/>
                </a:path>
              </a:pathLst>
            </a:custGeom>
            <a:solidFill>
              <a:srgbClr val="FFAC59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0573882" y="7179172"/>
            <a:ext cx="2356800" cy="2356800"/>
            <a:chOff x="0" y="0"/>
            <a:chExt cx="3142400" cy="3142400"/>
          </a:xfrm>
        </p:grpSpPr>
        <p:sp>
          <p:nvSpPr>
            <p:cNvPr id="69" name="Freeform 69"/>
            <p:cNvSpPr/>
            <p:nvPr/>
          </p:nvSpPr>
          <p:spPr>
            <a:xfrm>
              <a:off x="101600" y="101600"/>
              <a:ext cx="2939288" cy="2939161"/>
            </a:xfrm>
            <a:custGeom>
              <a:avLst/>
              <a:gdLst/>
              <a:ahLst/>
              <a:cxnLst/>
              <a:rect l="l" t="t" r="r" b="b"/>
              <a:pathLst>
                <a:path w="2939288" h="2939161">
                  <a:moveTo>
                    <a:pt x="2939161" y="1469644"/>
                  </a:moveTo>
                  <a:cubicBezTo>
                    <a:pt x="2939161" y="657987"/>
                    <a:pt x="2281301" y="0"/>
                    <a:pt x="1469644" y="0"/>
                  </a:cubicBezTo>
                  <a:cubicBezTo>
                    <a:pt x="657987" y="0"/>
                    <a:pt x="0" y="657987"/>
                    <a:pt x="0" y="1469644"/>
                  </a:cubicBezTo>
                  <a:cubicBezTo>
                    <a:pt x="0" y="2281301"/>
                    <a:pt x="657987" y="2939161"/>
                    <a:pt x="1469644" y="2939161"/>
                  </a:cubicBezTo>
                  <a:cubicBezTo>
                    <a:pt x="2281301" y="2939161"/>
                    <a:pt x="2939288" y="2281174"/>
                    <a:pt x="2939288" y="14695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3142488" cy="3142488"/>
            </a:xfrm>
            <a:custGeom>
              <a:avLst/>
              <a:gdLst/>
              <a:ahLst/>
              <a:cxnLst/>
              <a:rect l="l" t="t" r="r" b="b"/>
              <a:pathLst>
                <a:path w="3142488" h="3142488">
                  <a:moveTo>
                    <a:pt x="2939161" y="1571244"/>
                  </a:moveTo>
                  <a:cubicBezTo>
                    <a:pt x="2939161" y="815721"/>
                    <a:pt x="2326767" y="203200"/>
                    <a:pt x="1571244" y="203200"/>
                  </a:cubicBezTo>
                  <a:lnTo>
                    <a:pt x="1571244" y="101600"/>
                  </a:lnTo>
                  <a:lnTo>
                    <a:pt x="1571244" y="203200"/>
                  </a:lnTo>
                  <a:lnTo>
                    <a:pt x="1571244" y="101600"/>
                  </a:lnTo>
                  <a:lnTo>
                    <a:pt x="1571244" y="203200"/>
                  </a:lnTo>
                  <a:cubicBezTo>
                    <a:pt x="815721" y="203200"/>
                    <a:pt x="203200" y="815721"/>
                    <a:pt x="203200" y="1571244"/>
                  </a:cubicBezTo>
                  <a:lnTo>
                    <a:pt x="101600" y="1571244"/>
                  </a:lnTo>
                  <a:lnTo>
                    <a:pt x="203200" y="1571244"/>
                  </a:lnTo>
                  <a:cubicBezTo>
                    <a:pt x="203200" y="2326767"/>
                    <a:pt x="815721" y="2939288"/>
                    <a:pt x="1571244" y="2939288"/>
                  </a:cubicBezTo>
                  <a:lnTo>
                    <a:pt x="1571244" y="3040888"/>
                  </a:lnTo>
                  <a:lnTo>
                    <a:pt x="1571244" y="2939288"/>
                  </a:lnTo>
                  <a:cubicBezTo>
                    <a:pt x="2326767" y="2939288"/>
                    <a:pt x="2939288" y="2326767"/>
                    <a:pt x="2939288" y="1571244"/>
                  </a:cubicBezTo>
                  <a:cubicBezTo>
                    <a:pt x="2939288" y="1526413"/>
                    <a:pt x="2968625" y="1486916"/>
                    <a:pt x="3011424" y="1473962"/>
                  </a:cubicBezTo>
                  <a:cubicBezTo>
                    <a:pt x="3054223" y="1461008"/>
                    <a:pt x="3100578" y="1477645"/>
                    <a:pt x="3125343" y="1514856"/>
                  </a:cubicBezTo>
                  <a:lnTo>
                    <a:pt x="3040761" y="1571244"/>
                  </a:lnTo>
                  <a:lnTo>
                    <a:pt x="2939161" y="1571244"/>
                  </a:lnTo>
                  <a:moveTo>
                    <a:pt x="3142361" y="1571244"/>
                  </a:moveTo>
                  <a:cubicBezTo>
                    <a:pt x="3142361" y="1616075"/>
                    <a:pt x="3113024" y="1655572"/>
                    <a:pt x="3070225" y="1668526"/>
                  </a:cubicBezTo>
                  <a:cubicBezTo>
                    <a:pt x="3027426" y="1681480"/>
                    <a:pt x="2981071" y="1664843"/>
                    <a:pt x="2956306" y="1627632"/>
                  </a:cubicBezTo>
                  <a:lnTo>
                    <a:pt x="3040888" y="1571244"/>
                  </a:lnTo>
                  <a:lnTo>
                    <a:pt x="3142488" y="1571244"/>
                  </a:lnTo>
                  <a:cubicBezTo>
                    <a:pt x="3142488" y="2439035"/>
                    <a:pt x="2439035" y="3142488"/>
                    <a:pt x="1571244" y="3142488"/>
                  </a:cubicBezTo>
                  <a:cubicBezTo>
                    <a:pt x="703453" y="3142488"/>
                    <a:pt x="0" y="2438908"/>
                    <a:pt x="0" y="1571244"/>
                  </a:cubicBezTo>
                  <a:cubicBezTo>
                    <a:pt x="0" y="703580"/>
                    <a:pt x="703453" y="0"/>
                    <a:pt x="1571244" y="0"/>
                  </a:cubicBezTo>
                  <a:cubicBezTo>
                    <a:pt x="2439035" y="0"/>
                    <a:pt x="3142361" y="703453"/>
                    <a:pt x="3142361" y="1571244"/>
                  </a:cubicBezTo>
                  <a:close/>
                </a:path>
              </a:pathLst>
            </a:custGeom>
            <a:solidFill>
              <a:srgbClr val="FFAC59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1503100" y="7562044"/>
            <a:ext cx="5870400" cy="1592400"/>
            <a:chOff x="0" y="0"/>
            <a:chExt cx="7827200" cy="21232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827264" cy="2123313"/>
            </a:xfrm>
            <a:custGeom>
              <a:avLst/>
              <a:gdLst/>
              <a:ahLst/>
              <a:cxnLst/>
              <a:rect l="l" t="t" r="r" b="b"/>
              <a:pathLst>
                <a:path w="7827264" h="2123313">
                  <a:moveTo>
                    <a:pt x="7827137" y="562991"/>
                  </a:moveTo>
                  <a:cubicBezTo>
                    <a:pt x="7827137" y="252095"/>
                    <a:pt x="7575169" y="0"/>
                    <a:pt x="7264273" y="0"/>
                  </a:cubicBezTo>
                  <a:lnTo>
                    <a:pt x="562991" y="0"/>
                  </a:lnTo>
                  <a:cubicBezTo>
                    <a:pt x="252095" y="0"/>
                    <a:pt x="0" y="252095"/>
                    <a:pt x="0" y="562991"/>
                  </a:cubicBezTo>
                  <a:lnTo>
                    <a:pt x="0" y="1560322"/>
                  </a:lnTo>
                  <a:cubicBezTo>
                    <a:pt x="0" y="1871218"/>
                    <a:pt x="252095" y="2123313"/>
                    <a:pt x="562991" y="2123313"/>
                  </a:cubicBezTo>
                  <a:lnTo>
                    <a:pt x="7264273" y="2123313"/>
                  </a:lnTo>
                  <a:cubicBezTo>
                    <a:pt x="7575169" y="2123313"/>
                    <a:pt x="7827264" y="1871218"/>
                    <a:pt x="7827264" y="1560322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0955674" y="7561852"/>
            <a:ext cx="1592400" cy="1592400"/>
            <a:chOff x="0" y="0"/>
            <a:chExt cx="2123200" cy="21232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123186" cy="2123186"/>
            </a:xfrm>
            <a:custGeom>
              <a:avLst/>
              <a:gdLst/>
              <a:ahLst/>
              <a:cxnLst/>
              <a:rect l="l" t="t" r="r" b="b"/>
              <a:pathLst>
                <a:path w="2123186" h="2123186">
                  <a:moveTo>
                    <a:pt x="2123186" y="1061593"/>
                  </a:moveTo>
                  <a:cubicBezTo>
                    <a:pt x="2123186" y="475234"/>
                    <a:pt x="1647952" y="0"/>
                    <a:pt x="1061593" y="0"/>
                  </a:cubicBezTo>
                  <a:cubicBezTo>
                    <a:pt x="475234" y="0"/>
                    <a:pt x="0" y="475234"/>
                    <a:pt x="0" y="1061593"/>
                  </a:cubicBezTo>
                  <a:cubicBezTo>
                    <a:pt x="0" y="1647952"/>
                    <a:pt x="475234" y="2123186"/>
                    <a:pt x="1061593" y="2123186"/>
                  </a:cubicBezTo>
                  <a:cubicBezTo>
                    <a:pt x="1647952" y="2123186"/>
                    <a:pt x="2123186" y="1647952"/>
                    <a:pt x="2123186" y="106159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1165232" y="7771284"/>
            <a:ext cx="1173600" cy="1173600"/>
            <a:chOff x="0" y="0"/>
            <a:chExt cx="1564800" cy="1564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564894" cy="1564894"/>
            </a:xfrm>
            <a:custGeom>
              <a:avLst/>
              <a:gdLst/>
              <a:ahLst/>
              <a:cxnLst/>
              <a:rect l="l" t="t" r="r" b="b"/>
              <a:pathLst>
                <a:path w="1564894" h="1564894">
                  <a:moveTo>
                    <a:pt x="1564767" y="782447"/>
                  </a:moveTo>
                  <a:cubicBezTo>
                    <a:pt x="1564767" y="350266"/>
                    <a:pt x="1214501" y="0"/>
                    <a:pt x="782447" y="0"/>
                  </a:cubicBezTo>
                  <a:cubicBezTo>
                    <a:pt x="350393" y="0"/>
                    <a:pt x="0" y="350266"/>
                    <a:pt x="0" y="782447"/>
                  </a:cubicBezTo>
                  <a:cubicBezTo>
                    <a:pt x="0" y="1214628"/>
                    <a:pt x="350266" y="1564894"/>
                    <a:pt x="782447" y="1564894"/>
                  </a:cubicBezTo>
                  <a:cubicBezTo>
                    <a:pt x="1214628" y="1564894"/>
                    <a:pt x="1564894" y="1214628"/>
                    <a:pt x="1564894" y="782447"/>
                  </a:cubicBezTo>
                  <a:close/>
                </a:path>
              </a:pathLst>
            </a:custGeom>
            <a:solidFill>
              <a:srgbClr val="FFAC59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564800" cy="1593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sp>
        <p:nvSpPr>
          <p:cNvPr id="78" name="Freeform 78"/>
          <p:cNvSpPr/>
          <p:nvPr/>
        </p:nvSpPr>
        <p:spPr>
          <a:xfrm>
            <a:off x="7836450" y="2951702"/>
            <a:ext cx="546064" cy="398486"/>
          </a:xfrm>
          <a:custGeom>
            <a:avLst/>
            <a:gdLst/>
            <a:ahLst/>
            <a:cxnLst/>
            <a:rect l="l" t="t" r="r" b="b"/>
            <a:pathLst>
              <a:path w="546064" h="398486">
                <a:moveTo>
                  <a:pt x="0" y="0"/>
                </a:moveTo>
                <a:lnTo>
                  <a:pt x="546064" y="0"/>
                </a:lnTo>
                <a:lnTo>
                  <a:pt x="546064" y="398486"/>
                </a:lnTo>
                <a:lnTo>
                  <a:pt x="0" y="39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7836450" y="5555312"/>
            <a:ext cx="546064" cy="398486"/>
          </a:xfrm>
          <a:custGeom>
            <a:avLst/>
            <a:gdLst/>
            <a:ahLst/>
            <a:cxnLst/>
            <a:rect l="l" t="t" r="r" b="b"/>
            <a:pathLst>
              <a:path w="546064" h="398486">
                <a:moveTo>
                  <a:pt x="0" y="0"/>
                </a:moveTo>
                <a:lnTo>
                  <a:pt x="546064" y="0"/>
                </a:lnTo>
                <a:lnTo>
                  <a:pt x="546064" y="398486"/>
                </a:lnTo>
                <a:lnTo>
                  <a:pt x="0" y="39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7836450" y="8158924"/>
            <a:ext cx="546064" cy="398486"/>
          </a:xfrm>
          <a:custGeom>
            <a:avLst/>
            <a:gdLst/>
            <a:ahLst/>
            <a:cxnLst/>
            <a:rect l="l" t="t" r="r" b="b"/>
            <a:pathLst>
              <a:path w="546064" h="398486">
                <a:moveTo>
                  <a:pt x="0" y="0"/>
                </a:moveTo>
                <a:lnTo>
                  <a:pt x="546064" y="0"/>
                </a:lnTo>
                <a:lnTo>
                  <a:pt x="546064" y="398486"/>
                </a:lnTo>
                <a:lnTo>
                  <a:pt x="0" y="39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9944134" y="2900362"/>
            <a:ext cx="520158" cy="501302"/>
          </a:xfrm>
          <a:custGeom>
            <a:avLst/>
            <a:gdLst/>
            <a:ahLst/>
            <a:cxnLst/>
            <a:rect l="l" t="t" r="r" b="b"/>
            <a:pathLst>
              <a:path w="520158" h="501302">
                <a:moveTo>
                  <a:pt x="0" y="0"/>
                </a:moveTo>
                <a:lnTo>
                  <a:pt x="520158" y="0"/>
                </a:lnTo>
                <a:lnTo>
                  <a:pt x="520158" y="501302"/>
                </a:lnTo>
                <a:lnTo>
                  <a:pt x="0" y="5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9944134" y="5503838"/>
            <a:ext cx="520158" cy="501302"/>
          </a:xfrm>
          <a:custGeom>
            <a:avLst/>
            <a:gdLst/>
            <a:ahLst/>
            <a:cxnLst/>
            <a:rect l="l" t="t" r="r" b="b"/>
            <a:pathLst>
              <a:path w="520158" h="501302">
                <a:moveTo>
                  <a:pt x="0" y="0"/>
                </a:moveTo>
                <a:lnTo>
                  <a:pt x="520158" y="0"/>
                </a:lnTo>
                <a:lnTo>
                  <a:pt x="520158" y="501302"/>
                </a:lnTo>
                <a:lnTo>
                  <a:pt x="0" y="5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>
            <a:off x="9944134" y="8107238"/>
            <a:ext cx="520158" cy="501302"/>
          </a:xfrm>
          <a:custGeom>
            <a:avLst/>
            <a:gdLst/>
            <a:ahLst/>
            <a:cxnLst/>
            <a:rect l="l" t="t" r="r" b="b"/>
            <a:pathLst>
              <a:path w="520158" h="501302">
                <a:moveTo>
                  <a:pt x="0" y="0"/>
                </a:moveTo>
                <a:lnTo>
                  <a:pt x="520158" y="0"/>
                </a:lnTo>
                <a:lnTo>
                  <a:pt x="520158" y="501302"/>
                </a:lnTo>
                <a:lnTo>
                  <a:pt x="0" y="5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2943571" y="628993"/>
            <a:ext cx="1183921" cy="1333995"/>
          </a:xfrm>
          <a:custGeom>
            <a:avLst/>
            <a:gdLst/>
            <a:ahLst/>
            <a:cxnLst/>
            <a:rect l="l" t="t" r="r" b="b"/>
            <a:pathLst>
              <a:path w="1183921" h="1333995">
                <a:moveTo>
                  <a:pt x="0" y="0"/>
                </a:moveTo>
                <a:lnTo>
                  <a:pt x="1183921" y="0"/>
                </a:lnTo>
                <a:lnTo>
                  <a:pt x="1183921" y="1333996"/>
                </a:lnTo>
                <a:lnTo>
                  <a:pt x="0" y="1333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5" name="TextBox 85"/>
          <p:cNvSpPr txBox="1"/>
          <p:nvPr/>
        </p:nvSpPr>
        <p:spPr>
          <a:xfrm>
            <a:off x="12820414" y="2641985"/>
            <a:ext cx="417978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Inefficace sur les grands ensembles de données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445639" y="2737959"/>
            <a:ext cx="417978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Haute </a:t>
            </a:r>
            <a:r>
              <a:rPr lang="en-US" sz="3000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précision</a:t>
            </a:r>
            <a:r>
              <a:rPr lang="en-US" sz="3000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de </a:t>
            </a:r>
            <a:r>
              <a:rPr lang="en-US" sz="3000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prédiction</a:t>
            </a:r>
            <a:endParaRPr lang="en-US" sz="3000" b="1" dirty="0">
              <a:solidFill>
                <a:srgbClr val="000000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406660" y="5287897"/>
            <a:ext cx="417978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Efficace</a:t>
            </a:r>
            <a:r>
              <a:rPr lang="en-US" sz="3000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sur de petits ensembles de données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445639" y="7419975"/>
            <a:ext cx="417978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Utilise un sous-ensemble de points d'entraînement, ce qui le rend plus efficace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930682" y="5287897"/>
            <a:ext cx="417978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Moins performant avec des données bruitées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871924" y="7665785"/>
            <a:ext cx="417978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Peut être complexe à optimiser pour choisir les bons paramètres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4113604" y="753382"/>
            <a:ext cx="1006079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 dirty="0" err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Avantages</a:t>
            </a:r>
            <a:r>
              <a:rPr lang="en-US" sz="564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et </a:t>
            </a:r>
            <a:r>
              <a:rPr lang="en-US" sz="5649" b="1" dirty="0" err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Limites</a:t>
            </a:r>
            <a:r>
              <a:rPr lang="en-US" sz="564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des SVM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hlinkClick r:id="rId3" action="ppaction://hlinkfile" tooltip="https://www.kaggle.com/code/najemaallou/pratique-svm/edit#7.-%C3%89valuation-du-mod%C3%A8le"/>
          </p:cNvPr>
          <p:cNvSpPr/>
          <p:nvPr/>
        </p:nvSpPr>
        <p:spPr>
          <a:xfrm>
            <a:off x="5808386" y="2426630"/>
            <a:ext cx="6671229" cy="6145870"/>
          </a:xfrm>
          <a:custGeom>
            <a:avLst/>
            <a:gdLst/>
            <a:ahLst/>
            <a:cxnLst/>
            <a:rect l="l" t="t" r="r" b="b"/>
            <a:pathLst>
              <a:path w="6671229" h="6145870">
                <a:moveTo>
                  <a:pt x="0" y="0"/>
                </a:moveTo>
                <a:lnTo>
                  <a:pt x="6671228" y="0"/>
                </a:lnTo>
                <a:lnTo>
                  <a:pt x="6671228" y="6145870"/>
                </a:lnTo>
                <a:lnTo>
                  <a:pt x="0" y="614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4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92584" y="389253"/>
            <a:ext cx="7102831" cy="114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Pratiques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0001">
            <a:off x="8165084" y="-34516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4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18</a:t>
            </a:r>
          </a:p>
        </p:txBody>
      </p:sp>
      <p:sp>
        <p:nvSpPr>
          <p:cNvPr id="5" name="Freeform 5"/>
          <p:cNvSpPr/>
          <p:nvPr/>
        </p:nvSpPr>
        <p:spPr>
          <a:xfrm>
            <a:off x="3425602" y="2070909"/>
            <a:ext cx="11436796" cy="7877093"/>
          </a:xfrm>
          <a:custGeom>
            <a:avLst/>
            <a:gdLst/>
            <a:ahLst/>
            <a:cxnLst/>
            <a:rect l="l" t="t" r="r" b="b"/>
            <a:pathLst>
              <a:path w="11436796" h="7877093">
                <a:moveTo>
                  <a:pt x="0" y="0"/>
                </a:moveTo>
                <a:lnTo>
                  <a:pt x="11436796" y="0"/>
                </a:lnTo>
                <a:lnTo>
                  <a:pt x="11436796" y="7877094"/>
                </a:lnTo>
                <a:lnTo>
                  <a:pt x="0" y="7877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99216" y="4064031"/>
            <a:ext cx="8089568" cy="388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La Support Vector Machine (SVM) est un algorithme supervisé puissant, principalement utilisé pour la classification et la régression. Il vise à trouver un hyperplan optimal qui sépare les classes en maximisant la marge entre elles.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96413" y="1528301"/>
            <a:ext cx="710283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 dirty="0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293922" y="6664410"/>
            <a:ext cx="2618270" cy="2891784"/>
          </a:xfrm>
          <a:custGeom>
            <a:avLst/>
            <a:gdLst/>
            <a:ahLst/>
            <a:cxnLst/>
            <a:rect l="l" t="t" r="r" b="b"/>
            <a:pathLst>
              <a:path w="2618270" h="2891784">
                <a:moveTo>
                  <a:pt x="0" y="0"/>
                </a:moveTo>
                <a:lnTo>
                  <a:pt x="2618270" y="0"/>
                </a:lnTo>
                <a:lnTo>
                  <a:pt x="2618270" y="2891785"/>
                </a:lnTo>
                <a:lnTo>
                  <a:pt x="0" y="2891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13815">
            <a:off x="14932441" y="134612"/>
            <a:ext cx="1930225" cy="3015977"/>
          </a:xfrm>
          <a:custGeom>
            <a:avLst/>
            <a:gdLst/>
            <a:ahLst/>
            <a:cxnLst/>
            <a:rect l="l" t="t" r="r" b="b"/>
            <a:pathLst>
              <a:path w="1930225" h="3015977">
                <a:moveTo>
                  <a:pt x="0" y="0"/>
                </a:moveTo>
                <a:lnTo>
                  <a:pt x="1930226" y="0"/>
                </a:lnTo>
                <a:lnTo>
                  <a:pt x="1930226" y="3015977"/>
                </a:lnTo>
                <a:lnTo>
                  <a:pt x="0" y="3015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33400" y="263162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3915129" y="1807965"/>
            <a:ext cx="11597398" cy="9393892"/>
          </a:xfrm>
          <a:custGeom>
            <a:avLst/>
            <a:gdLst/>
            <a:ahLst/>
            <a:cxnLst/>
            <a:rect l="l" t="t" r="r" b="b"/>
            <a:pathLst>
              <a:path w="11597398" h="9393892">
                <a:moveTo>
                  <a:pt x="0" y="0"/>
                </a:moveTo>
                <a:lnTo>
                  <a:pt x="11597398" y="0"/>
                </a:lnTo>
                <a:lnTo>
                  <a:pt x="11597398" y="9393893"/>
                </a:lnTo>
                <a:lnTo>
                  <a:pt x="0" y="9393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032539">
            <a:off x="15517922" y="-213449"/>
            <a:ext cx="1308866" cy="4042829"/>
          </a:xfrm>
          <a:custGeom>
            <a:avLst/>
            <a:gdLst/>
            <a:ahLst/>
            <a:cxnLst/>
            <a:rect l="l" t="t" r="r" b="b"/>
            <a:pathLst>
              <a:path w="1308866" h="4042829">
                <a:moveTo>
                  <a:pt x="0" y="0"/>
                </a:moveTo>
                <a:lnTo>
                  <a:pt x="1308866" y="0"/>
                </a:lnTo>
                <a:lnTo>
                  <a:pt x="1308866" y="4042829"/>
                </a:lnTo>
                <a:lnTo>
                  <a:pt x="0" y="4042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842247" y="8748212"/>
            <a:ext cx="1951872" cy="9525"/>
          </a:xfrm>
          <a:prstGeom prst="line">
            <a:avLst/>
          </a:prstGeom>
          <a:ln w="38100" cap="flat">
            <a:solidFill>
              <a:srgbClr val="FE8D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49282" y="8340732"/>
            <a:ext cx="3744930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4"/>
              </a:lnSpc>
            </a:pPr>
            <a:r>
              <a:rPr lang="en-US" sz="2700" b="1" spc="-54" dirty="0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061304" y="8180237"/>
            <a:ext cx="886789" cy="1258057"/>
            <a:chOff x="0" y="0"/>
            <a:chExt cx="1182385" cy="16774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385" cy="1677409"/>
            </a:xfrm>
            <a:custGeom>
              <a:avLst/>
              <a:gdLst/>
              <a:ahLst/>
              <a:cxnLst/>
              <a:rect l="l" t="t" r="r" b="b"/>
              <a:pathLst>
                <a:path w="1182385" h="1677409">
                  <a:moveTo>
                    <a:pt x="0" y="0"/>
                  </a:moveTo>
                  <a:lnTo>
                    <a:pt x="1182385" y="0"/>
                  </a:lnTo>
                  <a:lnTo>
                    <a:pt x="1182385" y="1677409"/>
                  </a:lnTo>
                  <a:lnTo>
                    <a:pt x="0" y="167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0236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25246" y="214021"/>
              <a:ext cx="296333" cy="750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 dirty="0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2595" y="4367450"/>
            <a:ext cx="886789" cy="1251707"/>
            <a:chOff x="0" y="0"/>
            <a:chExt cx="1182385" cy="16689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2385" cy="1668942"/>
            </a:xfrm>
            <a:custGeom>
              <a:avLst/>
              <a:gdLst/>
              <a:ahLst/>
              <a:cxnLst/>
              <a:rect l="l" t="t" r="r" b="b"/>
              <a:pathLst>
                <a:path w="1182385" h="1668942">
                  <a:moveTo>
                    <a:pt x="0" y="0"/>
                  </a:moveTo>
                  <a:lnTo>
                    <a:pt x="1182385" y="0"/>
                  </a:lnTo>
                  <a:lnTo>
                    <a:pt x="1182385" y="1668942"/>
                  </a:lnTo>
                  <a:lnTo>
                    <a:pt x="0" y="16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253" b="-20593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99846" y="214021"/>
              <a:ext cx="296333" cy="74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84031" y="5620939"/>
            <a:ext cx="886789" cy="1251707"/>
            <a:chOff x="0" y="0"/>
            <a:chExt cx="1182385" cy="16689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2385" cy="1668942"/>
            </a:xfrm>
            <a:custGeom>
              <a:avLst/>
              <a:gdLst/>
              <a:ahLst/>
              <a:cxnLst/>
              <a:rect l="l" t="t" r="r" b="b"/>
              <a:pathLst>
                <a:path w="1182385" h="1668942">
                  <a:moveTo>
                    <a:pt x="0" y="0"/>
                  </a:moveTo>
                  <a:lnTo>
                    <a:pt x="1182385" y="0"/>
                  </a:lnTo>
                  <a:lnTo>
                    <a:pt x="1182385" y="1668942"/>
                  </a:lnTo>
                  <a:lnTo>
                    <a:pt x="0" y="16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253" b="-20593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99846" y="214021"/>
              <a:ext cx="296333" cy="74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40636" y="3818984"/>
            <a:ext cx="886789" cy="1251707"/>
            <a:chOff x="0" y="0"/>
            <a:chExt cx="1182385" cy="1668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2385" cy="1668942"/>
            </a:xfrm>
            <a:custGeom>
              <a:avLst/>
              <a:gdLst/>
              <a:ahLst/>
              <a:cxnLst/>
              <a:rect l="l" t="t" r="r" b="b"/>
              <a:pathLst>
                <a:path w="1182385" h="1668942">
                  <a:moveTo>
                    <a:pt x="0" y="0"/>
                  </a:moveTo>
                  <a:lnTo>
                    <a:pt x="1182385" y="0"/>
                  </a:lnTo>
                  <a:lnTo>
                    <a:pt x="1182385" y="1668942"/>
                  </a:lnTo>
                  <a:lnTo>
                    <a:pt x="0" y="16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253" b="-20593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64747" y="214021"/>
              <a:ext cx="296333" cy="74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49282" y="1594573"/>
            <a:ext cx="740359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2"/>
              </a:lnSpc>
            </a:pPr>
            <a:r>
              <a:rPr lang="en-US" sz="6518" b="1" spc="-391">
                <a:solidFill>
                  <a:srgbClr val="40404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0058074" y="4444837"/>
            <a:ext cx="1283192" cy="0"/>
          </a:xfrm>
          <a:prstGeom prst="line">
            <a:avLst/>
          </a:prstGeom>
          <a:ln w="38100" cap="flat">
            <a:solidFill>
              <a:srgbClr val="6DC4E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9738415" y="4032595"/>
            <a:ext cx="1602851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4"/>
              </a:lnSpc>
            </a:pPr>
            <a:r>
              <a:rPr lang="en-US" sz="2700" b="1" spc="-54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 Pratique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2676894" y="5198792"/>
            <a:ext cx="3674971" cy="19050"/>
          </a:xfrm>
          <a:prstGeom prst="line">
            <a:avLst/>
          </a:prstGeom>
          <a:ln w="38100" cap="flat">
            <a:solidFill>
              <a:srgbClr val="AA51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641915" y="4357925"/>
            <a:ext cx="3744930" cy="82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700" b="1" spc="-54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le modèle mathématique de SVM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354948" y="8042723"/>
            <a:ext cx="886789" cy="1251707"/>
            <a:chOff x="0" y="0"/>
            <a:chExt cx="1182385" cy="16689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2385" cy="1668942"/>
            </a:xfrm>
            <a:custGeom>
              <a:avLst/>
              <a:gdLst/>
              <a:ahLst/>
              <a:cxnLst/>
              <a:rect l="l" t="t" r="r" b="b"/>
              <a:pathLst>
                <a:path w="1182385" h="1668942">
                  <a:moveTo>
                    <a:pt x="0" y="0"/>
                  </a:moveTo>
                  <a:lnTo>
                    <a:pt x="1182385" y="0"/>
                  </a:lnTo>
                  <a:lnTo>
                    <a:pt x="1182385" y="1668942"/>
                  </a:lnTo>
                  <a:lnTo>
                    <a:pt x="0" y="16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t="-253" b="-20593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399846" y="214021"/>
              <a:ext cx="296333" cy="74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15942" y="2217076"/>
            <a:ext cx="886789" cy="1251707"/>
            <a:chOff x="0" y="0"/>
            <a:chExt cx="1182385" cy="16689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82385" cy="1668942"/>
            </a:xfrm>
            <a:custGeom>
              <a:avLst/>
              <a:gdLst/>
              <a:ahLst/>
              <a:cxnLst/>
              <a:rect l="l" t="t" r="r" b="b"/>
              <a:pathLst>
                <a:path w="1182385" h="1668942">
                  <a:moveTo>
                    <a:pt x="0" y="0"/>
                  </a:moveTo>
                  <a:lnTo>
                    <a:pt x="1182385" y="0"/>
                  </a:lnTo>
                  <a:lnTo>
                    <a:pt x="1182385" y="1668942"/>
                  </a:lnTo>
                  <a:lnTo>
                    <a:pt x="0" y="16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t="-253" b="-20593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364747" y="214021"/>
              <a:ext cx="296333" cy="74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2"/>
                </a:lnSpc>
                <a:spcBef>
                  <a:spcPct val="0"/>
                </a:spcBef>
              </a:pPr>
              <a:r>
                <a:rPr lang="en-US" sz="3600" b="1" spc="-72">
                  <a:solidFill>
                    <a:srgbClr val="404040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6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11540636" y="8668576"/>
            <a:ext cx="2522020" cy="19050"/>
          </a:xfrm>
          <a:prstGeom prst="line">
            <a:avLst/>
          </a:prstGeom>
          <a:ln w="3810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408002" y="8256334"/>
            <a:ext cx="3744930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4"/>
              </a:lnSpc>
            </a:pPr>
            <a:r>
              <a:rPr lang="en-US" sz="2700" b="1" spc="-54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C’est quoi SVM ?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11604919" y="2842930"/>
            <a:ext cx="1831574" cy="0"/>
          </a:xfrm>
          <a:prstGeom prst="line">
            <a:avLst/>
          </a:prstGeom>
          <a:ln w="38100" cap="flat">
            <a:solidFill>
              <a:srgbClr val="EF7E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1604919" y="2430688"/>
            <a:ext cx="1808182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4"/>
              </a:lnSpc>
            </a:pPr>
            <a:r>
              <a:rPr lang="en-US" sz="2700" b="1" spc="-54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70819" y="5796451"/>
            <a:ext cx="3744930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4"/>
              </a:lnSpc>
            </a:pPr>
            <a:r>
              <a:rPr lang="en-US" sz="2700" b="1" spc="-54">
                <a:solidFill>
                  <a:srgbClr val="2E3147"/>
                </a:solidFill>
                <a:latin typeface="Inter Medium"/>
                <a:ea typeface="Inter Medium"/>
                <a:cs typeface="Inter Medium"/>
                <a:sym typeface="Inter Medium"/>
              </a:rPr>
              <a:t>Avantages et Limites 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13234738" y="6208693"/>
            <a:ext cx="3278394" cy="19050"/>
          </a:xfrm>
          <a:prstGeom prst="line">
            <a:avLst/>
          </a:prstGeom>
          <a:ln w="38100" cap="flat">
            <a:solidFill>
              <a:srgbClr val="4A8DB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  <p:bldP spid="33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6182" y="2455892"/>
            <a:ext cx="7799902" cy="423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5"/>
              </a:lnSpc>
            </a:pPr>
            <a:r>
              <a:rPr lang="en-US" sz="11274" dirty="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MERCI</a:t>
            </a:r>
          </a:p>
          <a:p>
            <a:pPr algn="l">
              <a:lnSpc>
                <a:spcPts val="10935"/>
              </a:lnSpc>
            </a:pPr>
            <a:r>
              <a:rPr lang="en-US" sz="11274" dirty="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POUR VOTRE ATTENTION</a:t>
            </a:r>
          </a:p>
        </p:txBody>
      </p:sp>
      <p:sp>
        <p:nvSpPr>
          <p:cNvPr id="3" name="Freeform 3"/>
          <p:cNvSpPr/>
          <p:nvPr/>
        </p:nvSpPr>
        <p:spPr>
          <a:xfrm rot="-2030308">
            <a:off x="1343545" y="4492282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10227" y="1053290"/>
            <a:ext cx="2130994" cy="2328955"/>
          </a:xfrm>
          <a:custGeom>
            <a:avLst/>
            <a:gdLst/>
            <a:ahLst/>
            <a:cxnLst/>
            <a:rect l="l" t="t" r="r" b="b"/>
            <a:pathLst>
              <a:path w="2130994" h="2328955">
                <a:moveTo>
                  <a:pt x="0" y="0"/>
                </a:moveTo>
                <a:lnTo>
                  <a:pt x="2130994" y="0"/>
                </a:lnTo>
                <a:lnTo>
                  <a:pt x="2130994" y="2328955"/>
                </a:lnTo>
                <a:lnTo>
                  <a:pt x="0" y="232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34955" y="2482650"/>
            <a:ext cx="6010824" cy="8586891"/>
          </a:xfrm>
          <a:custGeom>
            <a:avLst/>
            <a:gdLst/>
            <a:ahLst/>
            <a:cxnLst/>
            <a:rect l="l" t="t" r="r" b="b"/>
            <a:pathLst>
              <a:path w="6010824" h="8586891">
                <a:moveTo>
                  <a:pt x="0" y="0"/>
                </a:moveTo>
                <a:lnTo>
                  <a:pt x="6010824" y="0"/>
                </a:lnTo>
                <a:lnTo>
                  <a:pt x="6010824" y="8586891"/>
                </a:lnTo>
                <a:lnTo>
                  <a:pt x="0" y="8586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09999" y="2339238"/>
            <a:ext cx="1655774" cy="2086015"/>
          </a:xfrm>
          <a:custGeom>
            <a:avLst/>
            <a:gdLst/>
            <a:ahLst/>
            <a:cxnLst/>
            <a:rect l="l" t="t" r="r" b="b"/>
            <a:pathLst>
              <a:path w="1655774" h="2086015">
                <a:moveTo>
                  <a:pt x="0" y="0"/>
                </a:moveTo>
                <a:lnTo>
                  <a:pt x="1655774" y="0"/>
                </a:lnTo>
                <a:lnTo>
                  <a:pt x="1655774" y="2086014"/>
                </a:lnTo>
                <a:lnTo>
                  <a:pt x="0" y="208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091626" y="9274969"/>
            <a:ext cx="636527" cy="494104"/>
          </a:xfrm>
          <a:custGeom>
            <a:avLst/>
            <a:gdLst/>
            <a:ahLst/>
            <a:cxnLst/>
            <a:rect l="l" t="t" r="r" b="b"/>
            <a:pathLst>
              <a:path w="636527" h="494104">
                <a:moveTo>
                  <a:pt x="0" y="0"/>
                </a:moveTo>
                <a:lnTo>
                  <a:pt x="636527" y="0"/>
                </a:lnTo>
                <a:lnTo>
                  <a:pt x="636527" y="494104"/>
                </a:lnTo>
                <a:lnTo>
                  <a:pt x="0" y="494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0001">
            <a:off x="8165084" y="-34516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4715" y="1810777"/>
            <a:ext cx="11814484" cy="8137226"/>
          </a:xfrm>
          <a:custGeom>
            <a:avLst/>
            <a:gdLst/>
            <a:ahLst/>
            <a:cxnLst/>
            <a:rect l="l" t="t" r="r" b="b"/>
            <a:pathLst>
              <a:path w="11814484" h="8137226">
                <a:moveTo>
                  <a:pt x="0" y="0"/>
                </a:moveTo>
                <a:lnTo>
                  <a:pt x="11814483" y="0"/>
                </a:lnTo>
                <a:lnTo>
                  <a:pt x="11814483" y="8137226"/>
                </a:lnTo>
                <a:lnTo>
                  <a:pt x="0" y="813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303" y="1133694"/>
            <a:ext cx="3058047" cy="2038698"/>
          </a:xfrm>
          <a:custGeom>
            <a:avLst/>
            <a:gdLst/>
            <a:ahLst/>
            <a:cxnLst/>
            <a:rect l="l" t="t" r="r" b="b"/>
            <a:pathLst>
              <a:path w="3058047" h="2038698">
                <a:moveTo>
                  <a:pt x="0" y="0"/>
                </a:moveTo>
                <a:lnTo>
                  <a:pt x="3058047" y="0"/>
                </a:lnTo>
                <a:lnTo>
                  <a:pt x="3058047" y="2038698"/>
                </a:lnTo>
                <a:lnTo>
                  <a:pt x="0" y="2038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52234" y="2077316"/>
            <a:ext cx="7187089" cy="7087070"/>
          </a:xfrm>
          <a:custGeom>
            <a:avLst/>
            <a:gdLst/>
            <a:ahLst/>
            <a:cxnLst/>
            <a:rect l="l" t="t" r="r" b="b"/>
            <a:pathLst>
              <a:path w="7187089" h="7087070">
                <a:moveTo>
                  <a:pt x="0" y="0"/>
                </a:moveTo>
                <a:lnTo>
                  <a:pt x="7187089" y="0"/>
                </a:lnTo>
                <a:lnTo>
                  <a:pt x="7187089" y="7087070"/>
                </a:lnTo>
                <a:lnTo>
                  <a:pt x="0" y="7087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7172" y="4555179"/>
            <a:ext cx="8089568" cy="367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061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ML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branche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1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l'intelligence</a:t>
            </a:r>
            <a:r>
              <a:rPr lang="en-US" sz="3061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sz="3061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artificielle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où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machines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apprennent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partir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données pour faire des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prédictions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ou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prendre des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décisions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Contrairement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aux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systèmes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traditionnels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les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algorithmes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machine learning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n'ont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pas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besoin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règles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prédéfinies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ils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s'améliorent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automatiquement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analysant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données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qu'ils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reçoivent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7566" y="486091"/>
            <a:ext cx="710283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715527"/>
            <a:ext cx="7102831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 dirty="0">
                <a:solidFill>
                  <a:srgbClr val="FE8D39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Rappel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3327" y="3477070"/>
            <a:ext cx="7102831" cy="69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Machine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721" y="3063771"/>
            <a:ext cx="4249723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Supervisé</a:t>
            </a:r>
            <a:endParaRPr lang="en-US" sz="4549" b="1" dirty="0">
              <a:solidFill>
                <a:srgbClr val="000000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0215" y="3211676"/>
            <a:ext cx="8713774" cy="6001612"/>
          </a:xfrm>
          <a:custGeom>
            <a:avLst/>
            <a:gdLst/>
            <a:ahLst/>
            <a:cxnLst/>
            <a:rect l="l" t="t" r="r" b="b"/>
            <a:pathLst>
              <a:path w="8713774" h="6001612">
                <a:moveTo>
                  <a:pt x="0" y="0"/>
                </a:moveTo>
                <a:lnTo>
                  <a:pt x="8713774" y="0"/>
                </a:lnTo>
                <a:lnTo>
                  <a:pt x="8713774" y="6001612"/>
                </a:lnTo>
                <a:lnTo>
                  <a:pt x="0" y="60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215" y="1099782"/>
            <a:ext cx="10378622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FE8D39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Types d’Apprentissage en 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6901" y="4775215"/>
            <a:ext cx="5520402" cy="275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modèle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apprend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partir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données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étiquetées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Cela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signifie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que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chaque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exemple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d'entraînement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composé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d'une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entrée et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d'une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sortie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correcte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associée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15032533" y="4596926"/>
            <a:ext cx="3102610" cy="2641096"/>
          </a:xfrm>
          <a:custGeom>
            <a:avLst/>
            <a:gdLst/>
            <a:ahLst/>
            <a:cxnLst/>
            <a:rect l="l" t="t" r="r" b="b"/>
            <a:pathLst>
              <a:path w="3102610" h="2641096">
                <a:moveTo>
                  <a:pt x="0" y="0"/>
                </a:moveTo>
                <a:lnTo>
                  <a:pt x="3102610" y="0"/>
                </a:lnTo>
                <a:lnTo>
                  <a:pt x="3102610" y="2641097"/>
                </a:lnTo>
                <a:lnTo>
                  <a:pt x="0" y="2641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3862197" y="5595212"/>
            <a:ext cx="297095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439997" y="1028700"/>
            <a:ext cx="3639103" cy="3097786"/>
          </a:xfrm>
          <a:custGeom>
            <a:avLst/>
            <a:gdLst/>
            <a:ahLst/>
            <a:cxnLst/>
            <a:rect l="l" t="t" r="r" b="b"/>
            <a:pathLst>
              <a:path w="3639103" h="3097786">
                <a:moveTo>
                  <a:pt x="0" y="0"/>
                </a:moveTo>
                <a:lnTo>
                  <a:pt x="3639103" y="0"/>
                </a:lnTo>
                <a:lnTo>
                  <a:pt x="3639103" y="3097786"/>
                </a:lnTo>
                <a:lnTo>
                  <a:pt x="0" y="3097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1746434" y="1859353"/>
            <a:ext cx="2421858" cy="107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7"/>
              </a:lnSpc>
              <a:spcBef>
                <a:spcPct val="0"/>
              </a:spcBef>
            </a:pPr>
            <a:r>
              <a:rPr lang="en-US" sz="3062" b="1" dirty="0">
                <a:solidFill>
                  <a:srgbClr val="E7E6F1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réseaux </a:t>
            </a:r>
            <a:r>
              <a:rPr lang="en-US" sz="3062" b="1" dirty="0" err="1">
                <a:solidFill>
                  <a:srgbClr val="E7E6F1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neuronaux</a:t>
            </a:r>
            <a:endParaRPr lang="en-US" sz="3062" b="1" dirty="0">
              <a:solidFill>
                <a:srgbClr val="E7E6F1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439997" y="7189214"/>
            <a:ext cx="3639103" cy="3097786"/>
          </a:xfrm>
          <a:custGeom>
            <a:avLst/>
            <a:gdLst/>
            <a:ahLst/>
            <a:cxnLst/>
            <a:rect l="l" t="t" r="r" b="b"/>
            <a:pathLst>
              <a:path w="3639103" h="3097786">
                <a:moveTo>
                  <a:pt x="0" y="0"/>
                </a:moveTo>
                <a:lnTo>
                  <a:pt x="3639103" y="0"/>
                </a:lnTo>
                <a:lnTo>
                  <a:pt x="3639103" y="3097786"/>
                </a:lnTo>
                <a:lnTo>
                  <a:pt x="0" y="3097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1471885" y="8210550"/>
            <a:ext cx="29709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régression</a:t>
            </a:r>
            <a:r>
              <a:rPr lang="en-US" sz="3000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linéaire</a:t>
            </a:r>
            <a:endParaRPr lang="en-US" sz="3000" dirty="0">
              <a:solidFill>
                <a:srgbClr val="EEEEE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Freeform 15"/>
          <p:cNvSpPr/>
          <p:nvPr/>
        </p:nvSpPr>
        <p:spPr>
          <a:xfrm rot="-10800000">
            <a:off x="8369275" y="4596926"/>
            <a:ext cx="3102610" cy="2641096"/>
          </a:xfrm>
          <a:custGeom>
            <a:avLst/>
            <a:gdLst/>
            <a:ahLst/>
            <a:cxnLst/>
            <a:rect l="l" t="t" r="r" b="b"/>
            <a:pathLst>
              <a:path w="3102610" h="2641096">
                <a:moveTo>
                  <a:pt x="0" y="0"/>
                </a:moveTo>
                <a:lnTo>
                  <a:pt x="3102610" y="0"/>
                </a:lnTo>
                <a:lnTo>
                  <a:pt x="3102610" y="2641097"/>
                </a:lnTo>
                <a:lnTo>
                  <a:pt x="0" y="2641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658522" y="5595212"/>
            <a:ext cx="297095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SVM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41929" y="5338989"/>
            <a:ext cx="463523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Exemples</a:t>
            </a:r>
            <a:r>
              <a:rPr lang="en-US" sz="3200" dirty="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200" dirty="0" err="1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d’algorithmes</a:t>
            </a:r>
            <a:endParaRPr lang="en-US" sz="3200" dirty="0">
              <a:solidFill>
                <a:srgbClr val="3C4C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10" grpId="0"/>
      <p:bldP spid="12" grpId="0"/>
      <p:bldP spid="1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45270" y="1285111"/>
            <a:ext cx="14022396" cy="6706357"/>
            <a:chOff x="0" y="0"/>
            <a:chExt cx="3693141" cy="1766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3141" cy="1766283"/>
            </a:xfrm>
            <a:custGeom>
              <a:avLst/>
              <a:gdLst/>
              <a:ahLst/>
              <a:cxnLst/>
              <a:rect l="l" t="t" r="r" b="b"/>
              <a:pathLst>
                <a:path w="3693141" h="1766283">
                  <a:moveTo>
                    <a:pt x="28158" y="0"/>
                  </a:moveTo>
                  <a:lnTo>
                    <a:pt x="3664984" y="0"/>
                  </a:lnTo>
                  <a:cubicBezTo>
                    <a:pt x="3680535" y="0"/>
                    <a:pt x="3693141" y="12607"/>
                    <a:pt x="3693141" y="28158"/>
                  </a:cubicBezTo>
                  <a:lnTo>
                    <a:pt x="3693141" y="1738126"/>
                  </a:lnTo>
                  <a:cubicBezTo>
                    <a:pt x="3693141" y="1753677"/>
                    <a:pt x="3680535" y="1766283"/>
                    <a:pt x="3664984" y="1766283"/>
                  </a:cubicBezTo>
                  <a:lnTo>
                    <a:pt x="28158" y="1766283"/>
                  </a:lnTo>
                  <a:cubicBezTo>
                    <a:pt x="12607" y="1766283"/>
                    <a:pt x="0" y="1753677"/>
                    <a:pt x="0" y="1738126"/>
                  </a:cubicBezTo>
                  <a:lnTo>
                    <a:pt x="0" y="28158"/>
                  </a:lnTo>
                  <a:cubicBezTo>
                    <a:pt x="0" y="12607"/>
                    <a:pt x="12607" y="0"/>
                    <a:pt x="28158" y="0"/>
                  </a:cubicBezTo>
                  <a:close/>
                </a:path>
              </a:pathLst>
            </a:custGeom>
            <a:solidFill>
              <a:srgbClr val="E6E5F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93141" cy="1804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754388" y="3120435"/>
            <a:ext cx="782805" cy="1329605"/>
          </a:xfrm>
          <a:custGeom>
            <a:avLst/>
            <a:gdLst/>
            <a:ahLst/>
            <a:cxnLst/>
            <a:rect l="l" t="t" r="r" b="b"/>
            <a:pathLst>
              <a:path w="782805" h="1329605">
                <a:moveTo>
                  <a:pt x="0" y="0"/>
                </a:moveTo>
                <a:lnTo>
                  <a:pt x="782805" y="0"/>
                </a:lnTo>
                <a:lnTo>
                  <a:pt x="782805" y="1329606"/>
                </a:lnTo>
                <a:lnTo>
                  <a:pt x="0" y="1329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614680" y="1601310"/>
            <a:ext cx="1062221" cy="1270220"/>
          </a:xfrm>
          <a:custGeom>
            <a:avLst/>
            <a:gdLst/>
            <a:ahLst/>
            <a:cxnLst/>
            <a:rect l="l" t="t" r="r" b="b"/>
            <a:pathLst>
              <a:path w="1062221" h="1270220">
                <a:moveTo>
                  <a:pt x="1062221" y="0"/>
                </a:moveTo>
                <a:lnTo>
                  <a:pt x="0" y="0"/>
                </a:lnTo>
                <a:lnTo>
                  <a:pt x="0" y="1270219"/>
                </a:lnTo>
                <a:lnTo>
                  <a:pt x="1062221" y="1270219"/>
                </a:lnTo>
                <a:lnTo>
                  <a:pt x="10622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684534" y="4850091"/>
            <a:ext cx="922513" cy="1403062"/>
          </a:xfrm>
          <a:custGeom>
            <a:avLst/>
            <a:gdLst/>
            <a:ahLst/>
            <a:cxnLst/>
            <a:rect l="l" t="t" r="r" b="b"/>
            <a:pathLst>
              <a:path w="922513" h="1403062">
                <a:moveTo>
                  <a:pt x="922513" y="0"/>
                </a:moveTo>
                <a:lnTo>
                  <a:pt x="0" y="0"/>
                </a:lnTo>
                <a:lnTo>
                  <a:pt x="0" y="1403061"/>
                </a:lnTo>
                <a:lnTo>
                  <a:pt x="922513" y="1403061"/>
                </a:lnTo>
                <a:lnTo>
                  <a:pt x="92251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55593" y="6707678"/>
            <a:ext cx="1380396" cy="999061"/>
          </a:xfrm>
          <a:custGeom>
            <a:avLst/>
            <a:gdLst/>
            <a:ahLst/>
            <a:cxnLst/>
            <a:rect l="l" t="t" r="r" b="b"/>
            <a:pathLst>
              <a:path w="1380396" h="999061">
                <a:moveTo>
                  <a:pt x="0" y="0"/>
                </a:moveTo>
                <a:lnTo>
                  <a:pt x="1380395" y="0"/>
                </a:lnTo>
                <a:lnTo>
                  <a:pt x="1380395" y="999062"/>
                </a:lnTo>
                <a:lnTo>
                  <a:pt x="0" y="999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910806" y="3785238"/>
            <a:ext cx="2082105" cy="1378682"/>
            <a:chOff x="0" y="0"/>
            <a:chExt cx="812800" cy="5382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538202"/>
            </a:xfrm>
            <a:custGeom>
              <a:avLst/>
              <a:gdLst/>
              <a:ahLst/>
              <a:cxnLst/>
              <a:rect l="l" t="t" r="r" b="b"/>
              <a:pathLst>
                <a:path w="812800" h="538202">
                  <a:moveTo>
                    <a:pt x="812800" y="26910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406400" y="335002"/>
                  </a:lnTo>
                  <a:lnTo>
                    <a:pt x="406400" y="538202"/>
                  </a:lnTo>
                  <a:lnTo>
                    <a:pt x="812800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711200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02857" y="3764818"/>
            <a:ext cx="2082105" cy="1378682"/>
            <a:chOff x="0" y="0"/>
            <a:chExt cx="812800" cy="538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38202"/>
            </a:xfrm>
            <a:custGeom>
              <a:avLst/>
              <a:gdLst/>
              <a:ahLst/>
              <a:cxnLst/>
              <a:rect l="l" t="t" r="r" b="b"/>
              <a:pathLst>
                <a:path w="812800" h="538202">
                  <a:moveTo>
                    <a:pt x="812800" y="26910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406400" y="335002"/>
                  </a:lnTo>
                  <a:lnTo>
                    <a:pt x="406400" y="538202"/>
                  </a:lnTo>
                  <a:lnTo>
                    <a:pt x="812800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5100"/>
              <a:ext cx="711200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80794" y="8153394"/>
            <a:ext cx="14022396" cy="1648501"/>
            <a:chOff x="0" y="0"/>
            <a:chExt cx="3693141" cy="4341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93141" cy="434173"/>
            </a:xfrm>
            <a:custGeom>
              <a:avLst/>
              <a:gdLst/>
              <a:ahLst/>
              <a:cxnLst/>
              <a:rect l="l" t="t" r="r" b="b"/>
              <a:pathLst>
                <a:path w="3693141" h="434173">
                  <a:moveTo>
                    <a:pt x="28158" y="0"/>
                  </a:moveTo>
                  <a:lnTo>
                    <a:pt x="3664984" y="0"/>
                  </a:lnTo>
                  <a:cubicBezTo>
                    <a:pt x="3680535" y="0"/>
                    <a:pt x="3693141" y="12607"/>
                    <a:pt x="3693141" y="28158"/>
                  </a:cubicBezTo>
                  <a:lnTo>
                    <a:pt x="3693141" y="406016"/>
                  </a:lnTo>
                  <a:cubicBezTo>
                    <a:pt x="3693141" y="421567"/>
                    <a:pt x="3680535" y="434173"/>
                    <a:pt x="3664984" y="434173"/>
                  </a:cubicBezTo>
                  <a:lnTo>
                    <a:pt x="28158" y="434173"/>
                  </a:lnTo>
                  <a:cubicBezTo>
                    <a:pt x="12607" y="434173"/>
                    <a:pt x="0" y="421567"/>
                    <a:pt x="0" y="406016"/>
                  </a:cubicBezTo>
                  <a:lnTo>
                    <a:pt x="0" y="28158"/>
                  </a:lnTo>
                  <a:cubicBezTo>
                    <a:pt x="0" y="12607"/>
                    <a:pt x="12607" y="0"/>
                    <a:pt x="28158" y="0"/>
                  </a:cubicBezTo>
                  <a:close/>
                </a:path>
              </a:pathLst>
            </a:custGeom>
            <a:solidFill>
              <a:srgbClr val="F1F09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693141" cy="472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2484810" y="8311671"/>
            <a:ext cx="1192091" cy="1331945"/>
          </a:xfrm>
          <a:custGeom>
            <a:avLst/>
            <a:gdLst/>
            <a:ahLst/>
            <a:cxnLst/>
            <a:rect l="l" t="t" r="r" b="b"/>
            <a:pathLst>
              <a:path w="1192091" h="1331945">
                <a:moveTo>
                  <a:pt x="1192091" y="0"/>
                </a:moveTo>
                <a:lnTo>
                  <a:pt x="0" y="0"/>
                </a:lnTo>
                <a:lnTo>
                  <a:pt x="0" y="1331946"/>
                </a:lnTo>
                <a:lnTo>
                  <a:pt x="1192091" y="1331946"/>
                </a:lnTo>
                <a:lnTo>
                  <a:pt x="1192091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313" y="235150"/>
            <a:ext cx="13257198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2ECC71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Exemples d'apprentissage supervisé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38350" y="3416457"/>
            <a:ext cx="1565909" cy="51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38350" y="1950670"/>
            <a:ext cx="1872456" cy="51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38350" y="6921461"/>
            <a:ext cx="2362524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E74C3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 Canard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38350" y="5265872"/>
            <a:ext cx="2362524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E74C3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 Canard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92912" y="3907534"/>
            <a:ext cx="2603398" cy="9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Apprentissage supervisé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84963" y="3909607"/>
            <a:ext cx="2603398" cy="9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Modèle prédictif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364929" y="8423213"/>
            <a:ext cx="2977703" cy="1378682"/>
            <a:chOff x="0" y="0"/>
            <a:chExt cx="1162418" cy="53820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418" cy="538202"/>
            </a:xfrm>
            <a:custGeom>
              <a:avLst/>
              <a:gdLst/>
              <a:ahLst/>
              <a:cxnLst/>
              <a:rect l="l" t="t" r="r" b="b"/>
              <a:pathLst>
                <a:path w="1162418" h="538202">
                  <a:moveTo>
                    <a:pt x="1162418" y="269101"/>
                  </a:moveTo>
                  <a:lnTo>
                    <a:pt x="756018" y="0"/>
                  </a:lnTo>
                  <a:lnTo>
                    <a:pt x="756018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756018" y="335002"/>
                  </a:lnTo>
                  <a:lnTo>
                    <a:pt x="756018" y="538202"/>
                  </a:lnTo>
                  <a:lnTo>
                    <a:pt x="1162418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65100"/>
              <a:ext cx="1060818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406518" y="8606186"/>
            <a:ext cx="2603398" cy="9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Modèle</a:t>
            </a:r>
            <a:r>
              <a:rPr lang="en-US" sz="268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8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prédictif</a:t>
            </a:r>
            <a:r>
              <a:rPr lang="en-US" sz="268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0515258" y="8475046"/>
            <a:ext cx="2977703" cy="1378682"/>
            <a:chOff x="0" y="0"/>
            <a:chExt cx="1162418" cy="53820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62418" cy="538202"/>
            </a:xfrm>
            <a:custGeom>
              <a:avLst/>
              <a:gdLst/>
              <a:ahLst/>
              <a:cxnLst/>
              <a:rect l="l" t="t" r="r" b="b"/>
              <a:pathLst>
                <a:path w="1162418" h="538202">
                  <a:moveTo>
                    <a:pt x="1162418" y="269101"/>
                  </a:moveTo>
                  <a:lnTo>
                    <a:pt x="756018" y="0"/>
                  </a:lnTo>
                  <a:lnTo>
                    <a:pt x="756018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756018" y="335002"/>
                  </a:lnTo>
                  <a:lnTo>
                    <a:pt x="756018" y="538202"/>
                  </a:lnTo>
                  <a:lnTo>
                    <a:pt x="1162418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165100"/>
              <a:ext cx="1060818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734897" y="8750249"/>
            <a:ext cx="1764789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721" y="3063771"/>
            <a:ext cx="4249723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Non </a:t>
            </a:r>
            <a:r>
              <a:rPr lang="en-US" sz="4549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Supervisé</a:t>
            </a:r>
            <a:endParaRPr lang="en-US" sz="4549" b="1" dirty="0">
              <a:solidFill>
                <a:srgbClr val="000000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0215" y="3211676"/>
            <a:ext cx="8713774" cy="6001612"/>
          </a:xfrm>
          <a:custGeom>
            <a:avLst/>
            <a:gdLst/>
            <a:ahLst/>
            <a:cxnLst/>
            <a:rect l="l" t="t" r="r" b="b"/>
            <a:pathLst>
              <a:path w="8713774" h="6001612">
                <a:moveTo>
                  <a:pt x="0" y="0"/>
                </a:moveTo>
                <a:lnTo>
                  <a:pt x="8713774" y="0"/>
                </a:lnTo>
                <a:lnTo>
                  <a:pt x="8713774" y="6001612"/>
                </a:lnTo>
                <a:lnTo>
                  <a:pt x="0" y="60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215" y="1099782"/>
            <a:ext cx="10378622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FE8D39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Types d’Apprentissage en 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6901" y="4775215"/>
            <a:ext cx="5520402" cy="321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Contrairement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l'apprentissage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supervisé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ici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les données ne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sont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pas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étiquetées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L'objectif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est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trouver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des motifs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cachés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ou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des structures sous-</a:t>
            </a:r>
            <a:r>
              <a:rPr lang="en-US" sz="3061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jacentes</a:t>
            </a:r>
            <a:r>
              <a:rPr lang="en-US" sz="3061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dans les données.</a:t>
            </a:r>
          </a:p>
        </p:txBody>
      </p:sp>
      <p:sp>
        <p:nvSpPr>
          <p:cNvPr id="9" name="Freeform 9"/>
          <p:cNvSpPr/>
          <p:nvPr/>
        </p:nvSpPr>
        <p:spPr>
          <a:xfrm>
            <a:off x="11619549" y="7054963"/>
            <a:ext cx="3582703" cy="3049776"/>
          </a:xfrm>
          <a:custGeom>
            <a:avLst/>
            <a:gdLst/>
            <a:ahLst/>
            <a:cxnLst/>
            <a:rect l="l" t="t" r="r" b="b"/>
            <a:pathLst>
              <a:path w="3582703" h="3049776">
                <a:moveTo>
                  <a:pt x="0" y="0"/>
                </a:moveTo>
                <a:lnTo>
                  <a:pt x="3582703" y="0"/>
                </a:lnTo>
                <a:lnTo>
                  <a:pt x="3582703" y="3049776"/>
                </a:lnTo>
                <a:lnTo>
                  <a:pt x="0" y="304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2321917" y="7843886"/>
            <a:ext cx="1913944" cy="14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PCA</a:t>
            </a:r>
          </a:p>
          <a:p>
            <a:pPr algn="l">
              <a:lnSpc>
                <a:spcPts val="2869"/>
              </a:lnSpc>
            </a:pP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2049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</a:t>
            </a: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49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49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Composantes</a:t>
            </a: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49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Principales</a:t>
            </a:r>
            <a:r>
              <a:rPr lang="en-US" sz="2049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471885" y="1537298"/>
            <a:ext cx="4464688" cy="3800566"/>
          </a:xfrm>
          <a:custGeom>
            <a:avLst/>
            <a:gdLst/>
            <a:ahLst/>
            <a:cxnLst/>
            <a:rect l="l" t="t" r="r" b="b"/>
            <a:pathLst>
              <a:path w="4464688" h="3800566">
                <a:moveTo>
                  <a:pt x="0" y="0"/>
                </a:moveTo>
                <a:lnTo>
                  <a:pt x="4464688" y="0"/>
                </a:lnTo>
                <a:lnTo>
                  <a:pt x="4464688" y="3800566"/>
                </a:lnTo>
                <a:lnTo>
                  <a:pt x="0" y="3800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2151603" y="2766848"/>
            <a:ext cx="2342410" cy="138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665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algorithmes</a:t>
            </a:r>
            <a:r>
              <a:rPr lang="en-US" sz="2665" dirty="0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clustering </a:t>
            </a:r>
            <a:r>
              <a:rPr lang="en-US" sz="2665" dirty="0" err="1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hiérarchique</a:t>
            </a:r>
            <a:endParaRPr lang="en-US" sz="2665" dirty="0">
              <a:solidFill>
                <a:srgbClr val="EEEEE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Freeform 13"/>
          <p:cNvSpPr/>
          <p:nvPr/>
        </p:nvSpPr>
        <p:spPr>
          <a:xfrm rot="-10800000">
            <a:off x="8369275" y="4596926"/>
            <a:ext cx="3102610" cy="2641096"/>
          </a:xfrm>
          <a:custGeom>
            <a:avLst/>
            <a:gdLst/>
            <a:ahLst/>
            <a:cxnLst/>
            <a:rect l="l" t="t" r="r" b="b"/>
            <a:pathLst>
              <a:path w="3102610" h="2641096">
                <a:moveTo>
                  <a:pt x="0" y="0"/>
                </a:moveTo>
                <a:lnTo>
                  <a:pt x="3102610" y="0"/>
                </a:lnTo>
                <a:lnTo>
                  <a:pt x="3102610" y="2641097"/>
                </a:lnTo>
                <a:lnTo>
                  <a:pt x="0" y="264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7970973" y="5595212"/>
            <a:ext cx="297095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EEEEE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K-means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38997" y="5478648"/>
            <a:ext cx="463523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Exemples</a:t>
            </a:r>
            <a:r>
              <a:rPr lang="en-US" sz="3200" dirty="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200" dirty="0" err="1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d’algorithmes</a:t>
            </a:r>
            <a:endParaRPr lang="en-US" sz="3200" dirty="0">
              <a:solidFill>
                <a:srgbClr val="3C4C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45270" y="1285111"/>
            <a:ext cx="15254929" cy="8153624"/>
            <a:chOff x="0" y="0"/>
            <a:chExt cx="4017759" cy="2147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17759" cy="2147457"/>
            </a:xfrm>
            <a:custGeom>
              <a:avLst/>
              <a:gdLst/>
              <a:ahLst/>
              <a:cxnLst/>
              <a:rect l="l" t="t" r="r" b="b"/>
              <a:pathLst>
                <a:path w="4017759" h="2147457">
                  <a:moveTo>
                    <a:pt x="25883" y="0"/>
                  </a:moveTo>
                  <a:lnTo>
                    <a:pt x="3991876" y="0"/>
                  </a:lnTo>
                  <a:cubicBezTo>
                    <a:pt x="4006171" y="0"/>
                    <a:pt x="4017759" y="11588"/>
                    <a:pt x="4017759" y="25883"/>
                  </a:cubicBezTo>
                  <a:lnTo>
                    <a:pt x="4017759" y="2121574"/>
                  </a:lnTo>
                  <a:cubicBezTo>
                    <a:pt x="4017759" y="2135868"/>
                    <a:pt x="4006171" y="2147457"/>
                    <a:pt x="3991876" y="2147457"/>
                  </a:cubicBezTo>
                  <a:lnTo>
                    <a:pt x="25883" y="2147457"/>
                  </a:lnTo>
                  <a:cubicBezTo>
                    <a:pt x="11588" y="2147457"/>
                    <a:pt x="0" y="2135868"/>
                    <a:pt x="0" y="2121574"/>
                  </a:cubicBezTo>
                  <a:lnTo>
                    <a:pt x="0" y="25883"/>
                  </a:lnTo>
                  <a:cubicBezTo>
                    <a:pt x="0" y="11588"/>
                    <a:pt x="11588" y="0"/>
                    <a:pt x="25883" y="0"/>
                  </a:cubicBezTo>
                  <a:close/>
                </a:path>
              </a:pathLst>
            </a:custGeom>
            <a:solidFill>
              <a:srgbClr val="E6E5F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17759" cy="218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754388" y="3120435"/>
            <a:ext cx="782805" cy="1329605"/>
          </a:xfrm>
          <a:custGeom>
            <a:avLst/>
            <a:gdLst/>
            <a:ahLst/>
            <a:cxnLst/>
            <a:rect l="l" t="t" r="r" b="b"/>
            <a:pathLst>
              <a:path w="782805" h="1329605">
                <a:moveTo>
                  <a:pt x="0" y="0"/>
                </a:moveTo>
                <a:lnTo>
                  <a:pt x="782805" y="0"/>
                </a:lnTo>
                <a:lnTo>
                  <a:pt x="782805" y="1329606"/>
                </a:lnTo>
                <a:lnTo>
                  <a:pt x="0" y="1329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614680" y="1601310"/>
            <a:ext cx="1062221" cy="1270220"/>
          </a:xfrm>
          <a:custGeom>
            <a:avLst/>
            <a:gdLst/>
            <a:ahLst/>
            <a:cxnLst/>
            <a:rect l="l" t="t" r="r" b="b"/>
            <a:pathLst>
              <a:path w="1062221" h="1270220">
                <a:moveTo>
                  <a:pt x="1062221" y="0"/>
                </a:moveTo>
                <a:lnTo>
                  <a:pt x="0" y="0"/>
                </a:lnTo>
                <a:lnTo>
                  <a:pt x="0" y="1270219"/>
                </a:lnTo>
                <a:lnTo>
                  <a:pt x="1062221" y="1270219"/>
                </a:lnTo>
                <a:lnTo>
                  <a:pt x="10622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684534" y="4850091"/>
            <a:ext cx="922513" cy="1403062"/>
          </a:xfrm>
          <a:custGeom>
            <a:avLst/>
            <a:gdLst/>
            <a:ahLst/>
            <a:cxnLst/>
            <a:rect l="l" t="t" r="r" b="b"/>
            <a:pathLst>
              <a:path w="922513" h="1403062">
                <a:moveTo>
                  <a:pt x="922513" y="0"/>
                </a:moveTo>
                <a:lnTo>
                  <a:pt x="0" y="0"/>
                </a:lnTo>
                <a:lnTo>
                  <a:pt x="0" y="1403061"/>
                </a:lnTo>
                <a:lnTo>
                  <a:pt x="922513" y="1403061"/>
                </a:lnTo>
                <a:lnTo>
                  <a:pt x="92251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55593" y="6707678"/>
            <a:ext cx="1380396" cy="999061"/>
          </a:xfrm>
          <a:custGeom>
            <a:avLst/>
            <a:gdLst/>
            <a:ahLst/>
            <a:cxnLst/>
            <a:rect l="l" t="t" r="r" b="b"/>
            <a:pathLst>
              <a:path w="1380396" h="999061">
                <a:moveTo>
                  <a:pt x="0" y="0"/>
                </a:moveTo>
                <a:lnTo>
                  <a:pt x="1380395" y="0"/>
                </a:lnTo>
                <a:lnTo>
                  <a:pt x="1380395" y="999062"/>
                </a:lnTo>
                <a:lnTo>
                  <a:pt x="0" y="999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234430" y="4406351"/>
            <a:ext cx="2082105" cy="1378682"/>
            <a:chOff x="0" y="0"/>
            <a:chExt cx="812800" cy="5382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538202"/>
            </a:xfrm>
            <a:custGeom>
              <a:avLst/>
              <a:gdLst/>
              <a:ahLst/>
              <a:cxnLst/>
              <a:rect l="l" t="t" r="r" b="b"/>
              <a:pathLst>
                <a:path w="812800" h="538202">
                  <a:moveTo>
                    <a:pt x="812800" y="26910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406400" y="335002"/>
                  </a:lnTo>
                  <a:lnTo>
                    <a:pt x="406400" y="538202"/>
                  </a:lnTo>
                  <a:lnTo>
                    <a:pt x="812800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711200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43908" y="4403737"/>
            <a:ext cx="2082105" cy="1378682"/>
            <a:chOff x="0" y="0"/>
            <a:chExt cx="812800" cy="538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38202"/>
            </a:xfrm>
            <a:custGeom>
              <a:avLst/>
              <a:gdLst/>
              <a:ahLst/>
              <a:cxnLst/>
              <a:rect l="l" t="t" r="r" b="b"/>
              <a:pathLst>
                <a:path w="812800" h="538202">
                  <a:moveTo>
                    <a:pt x="812800" y="26910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5002"/>
                  </a:lnTo>
                  <a:lnTo>
                    <a:pt x="406400" y="335002"/>
                  </a:lnTo>
                  <a:lnTo>
                    <a:pt x="406400" y="538202"/>
                  </a:lnTo>
                  <a:lnTo>
                    <a:pt x="812800" y="269101"/>
                  </a:lnTo>
                  <a:close/>
                </a:path>
              </a:pathLst>
            </a:custGeom>
            <a:solidFill>
              <a:srgbClr val="FE8D3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5100"/>
              <a:ext cx="711200" cy="16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2614680" y="8106790"/>
            <a:ext cx="1192091" cy="1331945"/>
          </a:xfrm>
          <a:custGeom>
            <a:avLst/>
            <a:gdLst/>
            <a:ahLst/>
            <a:cxnLst/>
            <a:rect l="l" t="t" r="r" b="b"/>
            <a:pathLst>
              <a:path w="1192091" h="1331945">
                <a:moveTo>
                  <a:pt x="1192091" y="0"/>
                </a:moveTo>
                <a:lnTo>
                  <a:pt x="0" y="0"/>
                </a:lnTo>
                <a:lnTo>
                  <a:pt x="0" y="1331945"/>
                </a:lnTo>
                <a:lnTo>
                  <a:pt x="1192091" y="1331945"/>
                </a:lnTo>
                <a:lnTo>
                  <a:pt x="1192091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284961" y="1629042"/>
            <a:ext cx="5309757" cy="1648501"/>
            <a:chOff x="0" y="0"/>
            <a:chExt cx="1398455" cy="4341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8455" cy="434173"/>
            </a:xfrm>
            <a:custGeom>
              <a:avLst/>
              <a:gdLst/>
              <a:ahLst/>
              <a:cxnLst/>
              <a:rect l="l" t="t" r="r" b="b"/>
              <a:pathLst>
                <a:path w="1398455" h="434173">
                  <a:moveTo>
                    <a:pt x="74361" y="0"/>
                  </a:moveTo>
                  <a:lnTo>
                    <a:pt x="1324094" y="0"/>
                  </a:lnTo>
                  <a:cubicBezTo>
                    <a:pt x="1343815" y="0"/>
                    <a:pt x="1362729" y="7834"/>
                    <a:pt x="1376675" y="21780"/>
                  </a:cubicBezTo>
                  <a:cubicBezTo>
                    <a:pt x="1390620" y="35725"/>
                    <a:pt x="1398455" y="54639"/>
                    <a:pt x="1398455" y="74361"/>
                  </a:cubicBezTo>
                  <a:lnTo>
                    <a:pt x="1398455" y="359812"/>
                  </a:lnTo>
                  <a:cubicBezTo>
                    <a:pt x="1398455" y="379534"/>
                    <a:pt x="1390620" y="398448"/>
                    <a:pt x="1376675" y="412393"/>
                  </a:cubicBezTo>
                  <a:cubicBezTo>
                    <a:pt x="1362729" y="426339"/>
                    <a:pt x="1343815" y="434173"/>
                    <a:pt x="1324094" y="434173"/>
                  </a:cubicBezTo>
                  <a:lnTo>
                    <a:pt x="74361" y="434173"/>
                  </a:lnTo>
                  <a:cubicBezTo>
                    <a:pt x="54639" y="434173"/>
                    <a:pt x="35725" y="426339"/>
                    <a:pt x="21780" y="412393"/>
                  </a:cubicBezTo>
                  <a:cubicBezTo>
                    <a:pt x="7834" y="398448"/>
                    <a:pt x="0" y="379534"/>
                    <a:pt x="0" y="359812"/>
                  </a:cubicBezTo>
                  <a:lnTo>
                    <a:pt x="0" y="74361"/>
                  </a:lnTo>
                  <a:cubicBezTo>
                    <a:pt x="0" y="54639"/>
                    <a:pt x="7834" y="35725"/>
                    <a:pt x="21780" y="21780"/>
                  </a:cubicBezTo>
                  <a:cubicBezTo>
                    <a:pt x="35725" y="7834"/>
                    <a:pt x="54639" y="0"/>
                    <a:pt x="74361" y="0"/>
                  </a:cubicBezTo>
                  <a:close/>
                </a:path>
              </a:pathLst>
            </a:custGeom>
            <a:solidFill>
              <a:srgbClr val="F1F09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98455" cy="472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48437" y="1758797"/>
            <a:ext cx="782805" cy="1329605"/>
          </a:xfrm>
          <a:custGeom>
            <a:avLst/>
            <a:gdLst/>
            <a:ahLst/>
            <a:cxnLst/>
            <a:rect l="l" t="t" r="r" b="b"/>
            <a:pathLst>
              <a:path w="782805" h="1329605">
                <a:moveTo>
                  <a:pt x="0" y="0"/>
                </a:moveTo>
                <a:lnTo>
                  <a:pt x="782805" y="0"/>
                </a:lnTo>
                <a:lnTo>
                  <a:pt x="782805" y="1329606"/>
                </a:lnTo>
                <a:lnTo>
                  <a:pt x="0" y="1329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1743515" y="1818183"/>
            <a:ext cx="1062221" cy="1270220"/>
          </a:xfrm>
          <a:custGeom>
            <a:avLst/>
            <a:gdLst/>
            <a:ahLst/>
            <a:cxnLst/>
            <a:rect l="l" t="t" r="r" b="b"/>
            <a:pathLst>
              <a:path w="1062221" h="1270220">
                <a:moveTo>
                  <a:pt x="1062221" y="0"/>
                </a:moveTo>
                <a:lnTo>
                  <a:pt x="0" y="0"/>
                </a:lnTo>
                <a:lnTo>
                  <a:pt x="0" y="1270220"/>
                </a:lnTo>
                <a:lnTo>
                  <a:pt x="1062221" y="1270220"/>
                </a:lnTo>
                <a:lnTo>
                  <a:pt x="10622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4693967" y="1818183"/>
            <a:ext cx="1192091" cy="1331945"/>
          </a:xfrm>
          <a:custGeom>
            <a:avLst/>
            <a:gdLst/>
            <a:ahLst/>
            <a:cxnLst/>
            <a:rect l="l" t="t" r="r" b="b"/>
            <a:pathLst>
              <a:path w="1192091" h="1331945">
                <a:moveTo>
                  <a:pt x="1192091" y="0"/>
                </a:moveTo>
                <a:lnTo>
                  <a:pt x="0" y="0"/>
                </a:lnTo>
                <a:lnTo>
                  <a:pt x="0" y="1331945"/>
                </a:lnTo>
                <a:lnTo>
                  <a:pt x="1192091" y="1331945"/>
                </a:lnTo>
                <a:lnTo>
                  <a:pt x="1192091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291511" y="4077643"/>
            <a:ext cx="2822938" cy="1977209"/>
            <a:chOff x="0" y="0"/>
            <a:chExt cx="743490" cy="5207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3490" cy="520746"/>
            </a:xfrm>
            <a:custGeom>
              <a:avLst/>
              <a:gdLst/>
              <a:ahLst/>
              <a:cxnLst/>
              <a:rect l="l" t="t" r="r" b="b"/>
              <a:pathLst>
                <a:path w="743490" h="520746">
                  <a:moveTo>
                    <a:pt x="139868" y="0"/>
                  </a:moveTo>
                  <a:lnTo>
                    <a:pt x="603622" y="0"/>
                  </a:lnTo>
                  <a:cubicBezTo>
                    <a:pt x="640717" y="0"/>
                    <a:pt x="676293" y="14736"/>
                    <a:pt x="702524" y="40966"/>
                  </a:cubicBezTo>
                  <a:cubicBezTo>
                    <a:pt x="728754" y="67197"/>
                    <a:pt x="743490" y="102772"/>
                    <a:pt x="743490" y="139868"/>
                  </a:cubicBezTo>
                  <a:lnTo>
                    <a:pt x="743490" y="380879"/>
                  </a:lnTo>
                  <a:cubicBezTo>
                    <a:pt x="743490" y="417974"/>
                    <a:pt x="728754" y="453550"/>
                    <a:pt x="702524" y="479780"/>
                  </a:cubicBezTo>
                  <a:cubicBezTo>
                    <a:pt x="676293" y="506010"/>
                    <a:pt x="640717" y="520746"/>
                    <a:pt x="603622" y="520746"/>
                  </a:cubicBezTo>
                  <a:lnTo>
                    <a:pt x="139868" y="520746"/>
                  </a:lnTo>
                  <a:cubicBezTo>
                    <a:pt x="102772" y="520746"/>
                    <a:pt x="67197" y="506010"/>
                    <a:pt x="40966" y="479780"/>
                  </a:cubicBezTo>
                  <a:cubicBezTo>
                    <a:pt x="14736" y="453550"/>
                    <a:pt x="0" y="417974"/>
                    <a:pt x="0" y="380879"/>
                  </a:cubicBezTo>
                  <a:lnTo>
                    <a:pt x="0" y="139868"/>
                  </a:lnTo>
                  <a:cubicBezTo>
                    <a:pt x="0" y="102772"/>
                    <a:pt x="14736" y="67197"/>
                    <a:pt x="40966" y="40966"/>
                  </a:cubicBezTo>
                  <a:cubicBezTo>
                    <a:pt x="67197" y="14736"/>
                    <a:pt x="102772" y="0"/>
                    <a:pt x="139868" y="0"/>
                  </a:cubicBezTo>
                  <a:close/>
                </a:path>
              </a:pathLst>
            </a:custGeom>
            <a:solidFill>
              <a:srgbClr val="66584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43490" cy="55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4241723" y="4379357"/>
            <a:ext cx="922513" cy="1403062"/>
          </a:xfrm>
          <a:custGeom>
            <a:avLst/>
            <a:gdLst/>
            <a:ahLst/>
            <a:cxnLst/>
            <a:rect l="l" t="t" r="r" b="b"/>
            <a:pathLst>
              <a:path w="922513" h="1403062">
                <a:moveTo>
                  <a:pt x="922514" y="0"/>
                </a:moveTo>
                <a:lnTo>
                  <a:pt x="0" y="0"/>
                </a:lnTo>
                <a:lnTo>
                  <a:pt x="0" y="1403062"/>
                </a:lnTo>
                <a:lnTo>
                  <a:pt x="922514" y="1403062"/>
                </a:lnTo>
                <a:lnTo>
                  <a:pt x="92251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291511" y="6435597"/>
            <a:ext cx="2822938" cy="1977209"/>
            <a:chOff x="0" y="0"/>
            <a:chExt cx="743490" cy="5207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43490" cy="520746"/>
            </a:xfrm>
            <a:custGeom>
              <a:avLst/>
              <a:gdLst/>
              <a:ahLst/>
              <a:cxnLst/>
              <a:rect l="l" t="t" r="r" b="b"/>
              <a:pathLst>
                <a:path w="743490" h="520746">
                  <a:moveTo>
                    <a:pt x="139868" y="0"/>
                  </a:moveTo>
                  <a:lnTo>
                    <a:pt x="603622" y="0"/>
                  </a:lnTo>
                  <a:cubicBezTo>
                    <a:pt x="640717" y="0"/>
                    <a:pt x="676293" y="14736"/>
                    <a:pt x="702524" y="40966"/>
                  </a:cubicBezTo>
                  <a:cubicBezTo>
                    <a:pt x="728754" y="67197"/>
                    <a:pt x="743490" y="102772"/>
                    <a:pt x="743490" y="139868"/>
                  </a:cubicBezTo>
                  <a:lnTo>
                    <a:pt x="743490" y="380879"/>
                  </a:lnTo>
                  <a:cubicBezTo>
                    <a:pt x="743490" y="417974"/>
                    <a:pt x="728754" y="453550"/>
                    <a:pt x="702524" y="479780"/>
                  </a:cubicBezTo>
                  <a:cubicBezTo>
                    <a:pt x="676293" y="506010"/>
                    <a:pt x="640717" y="520746"/>
                    <a:pt x="603622" y="520746"/>
                  </a:cubicBezTo>
                  <a:lnTo>
                    <a:pt x="139868" y="520746"/>
                  </a:lnTo>
                  <a:cubicBezTo>
                    <a:pt x="102772" y="520746"/>
                    <a:pt x="67197" y="506010"/>
                    <a:pt x="40966" y="479780"/>
                  </a:cubicBezTo>
                  <a:cubicBezTo>
                    <a:pt x="14736" y="453550"/>
                    <a:pt x="0" y="417974"/>
                    <a:pt x="0" y="380879"/>
                  </a:cubicBezTo>
                  <a:lnTo>
                    <a:pt x="0" y="139868"/>
                  </a:lnTo>
                  <a:cubicBezTo>
                    <a:pt x="0" y="102772"/>
                    <a:pt x="14736" y="67197"/>
                    <a:pt x="40966" y="40966"/>
                  </a:cubicBezTo>
                  <a:cubicBezTo>
                    <a:pt x="67197" y="14736"/>
                    <a:pt x="102772" y="0"/>
                    <a:pt x="139868" y="0"/>
                  </a:cubicBezTo>
                  <a:close/>
                </a:path>
              </a:pathLst>
            </a:custGeom>
            <a:solidFill>
              <a:srgbClr val="FEA461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43490" cy="55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909617" y="6924671"/>
            <a:ext cx="1380396" cy="999061"/>
          </a:xfrm>
          <a:custGeom>
            <a:avLst/>
            <a:gdLst/>
            <a:ahLst/>
            <a:cxnLst/>
            <a:rect l="l" t="t" r="r" b="b"/>
            <a:pathLst>
              <a:path w="1380396" h="999061">
                <a:moveTo>
                  <a:pt x="0" y="0"/>
                </a:moveTo>
                <a:lnTo>
                  <a:pt x="1380396" y="0"/>
                </a:lnTo>
                <a:lnTo>
                  <a:pt x="1380396" y="999061"/>
                </a:lnTo>
                <a:lnTo>
                  <a:pt x="0" y="999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313" y="235150"/>
            <a:ext cx="13257198" cy="77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 b="1">
                <a:solidFill>
                  <a:srgbClr val="2ECC71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Exemples d'apprentissage non supervisé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45185" y="4596875"/>
            <a:ext cx="2603398" cy="9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Apprentissage non supervisé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0001">
            <a:off x="8165084" y="-34516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75888" y="1457009"/>
            <a:ext cx="11918405" cy="8297282"/>
          </a:xfrm>
          <a:custGeom>
            <a:avLst/>
            <a:gdLst/>
            <a:ahLst/>
            <a:cxnLst/>
            <a:rect l="l" t="t" r="r" b="b"/>
            <a:pathLst>
              <a:path w="11918405" h="8297282">
                <a:moveTo>
                  <a:pt x="0" y="0"/>
                </a:moveTo>
                <a:lnTo>
                  <a:pt x="11918406" y="0"/>
                </a:lnTo>
                <a:lnTo>
                  <a:pt x="11918406" y="8297282"/>
                </a:lnTo>
                <a:lnTo>
                  <a:pt x="0" y="829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5762" y="2186880"/>
            <a:ext cx="6916070" cy="5913240"/>
          </a:xfrm>
          <a:custGeom>
            <a:avLst/>
            <a:gdLst/>
            <a:ahLst/>
            <a:cxnLst/>
            <a:rect l="l" t="t" r="r" b="b"/>
            <a:pathLst>
              <a:path w="6916070" h="5913240">
                <a:moveTo>
                  <a:pt x="0" y="0"/>
                </a:moveTo>
                <a:lnTo>
                  <a:pt x="6916069" y="0"/>
                </a:lnTo>
                <a:lnTo>
                  <a:pt x="6916069" y="5913240"/>
                </a:lnTo>
                <a:lnTo>
                  <a:pt x="0" y="591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36782"/>
            <a:ext cx="8110973" cy="412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Les machines à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vecteurs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de support (SVM),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développées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par Vladimir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Vapnik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aux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laboratoires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AT&amp;T,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sont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un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algorithme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supervisé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utilisé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pour la classification et la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régression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.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Elles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cherchent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à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trouver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l'hyperplan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qui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sépare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les points de données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maximisant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la marge entre deux classes,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garantissant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ainsi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une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meilleure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classification des </a:t>
            </a:r>
            <a:r>
              <a:rPr lang="en-US" sz="3060" dirty="0" err="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futurs</a:t>
            </a:r>
            <a:r>
              <a:rPr lang="en-US" sz="3060" dirty="0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points.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299" y="914400"/>
            <a:ext cx="710283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ç'est quoi SVM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4619" y="2311470"/>
            <a:ext cx="6938765" cy="6178170"/>
          </a:xfrm>
          <a:custGeom>
            <a:avLst/>
            <a:gdLst/>
            <a:ahLst/>
            <a:cxnLst/>
            <a:rect l="l" t="t" r="r" b="b"/>
            <a:pathLst>
              <a:path w="6938765" h="6178170">
                <a:moveTo>
                  <a:pt x="0" y="0"/>
                </a:moveTo>
                <a:lnTo>
                  <a:pt x="6938765" y="0"/>
                </a:lnTo>
                <a:lnTo>
                  <a:pt x="6938765" y="6178170"/>
                </a:lnTo>
                <a:lnTo>
                  <a:pt x="0" y="617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19022" y="2306717"/>
            <a:ext cx="7140278" cy="6182923"/>
          </a:xfrm>
          <a:custGeom>
            <a:avLst/>
            <a:gdLst/>
            <a:ahLst/>
            <a:cxnLst/>
            <a:rect l="l" t="t" r="r" b="b"/>
            <a:pathLst>
              <a:path w="7140278" h="6182923">
                <a:moveTo>
                  <a:pt x="0" y="0"/>
                </a:moveTo>
                <a:lnTo>
                  <a:pt x="7140278" y="0"/>
                </a:lnTo>
                <a:lnTo>
                  <a:pt x="7140278" y="6182923"/>
                </a:lnTo>
                <a:lnTo>
                  <a:pt x="0" y="6182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4001" y="914400"/>
            <a:ext cx="7102831" cy="9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SVM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918</Words>
  <Application>Microsoft Office PowerPoint</Application>
  <PresentationFormat>Personnalisé</PresentationFormat>
  <Paragraphs>128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Sansation</vt:lpstr>
      <vt:lpstr>Open Sans</vt:lpstr>
      <vt:lpstr>Arimo</vt:lpstr>
      <vt:lpstr>Sansation Bold</vt:lpstr>
      <vt:lpstr>Inter Heavy</vt:lpstr>
      <vt:lpstr>Inter Medium</vt:lpstr>
      <vt:lpstr>Open Sans Bold</vt:lpstr>
      <vt:lpstr>RQND Pro</vt:lpstr>
      <vt:lpstr>Arial</vt:lpstr>
      <vt:lpstr>Calibri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intelligence artificielle 3D neumorphisme futuriste bleu</dc:title>
  <cp:lastModifiedBy>HANBALI BAHAE EEDINE</cp:lastModifiedBy>
  <cp:revision>4</cp:revision>
  <dcterms:created xsi:type="dcterms:W3CDTF">2006-08-16T00:00:00Z</dcterms:created>
  <dcterms:modified xsi:type="dcterms:W3CDTF">2024-10-31T21:16:29Z</dcterms:modified>
  <dc:identifier>DAGTdj4JuBI</dc:identifier>
</cp:coreProperties>
</file>